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8"/>
  </p:notesMasterIdLst>
  <p:sldIdLst>
    <p:sldId id="256" r:id="rId4"/>
    <p:sldId id="268" r:id="rId5"/>
    <p:sldId id="263" r:id="rId6"/>
    <p:sldId id="264" r:id="rId7"/>
    <p:sldId id="265" r:id="rId8"/>
    <p:sldId id="260" r:id="rId9"/>
    <p:sldId id="261" r:id="rId10"/>
    <p:sldId id="266" r:id="rId11"/>
    <p:sldId id="262" r:id="rId12"/>
    <p:sldId id="267" r:id="rId13"/>
    <p:sldId id="258" r:id="rId14"/>
    <p:sldId id="281" r:id="rId15"/>
    <p:sldId id="270" r:id="rId16"/>
    <p:sldId id="271" r:id="rId17"/>
    <p:sldId id="272" r:id="rId18"/>
    <p:sldId id="273" r:id="rId19"/>
    <p:sldId id="274" r:id="rId20"/>
    <p:sldId id="282" r:id="rId21"/>
    <p:sldId id="275" r:id="rId22"/>
    <p:sldId id="277" r:id="rId23"/>
    <p:sldId id="283" r:id="rId24"/>
    <p:sldId id="278" r:id="rId25"/>
    <p:sldId id="257" r:id="rId26"/>
    <p:sldId id="27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B050"/>
    <a:srgbClr val="558ED5"/>
    <a:srgbClr val="FFFF00"/>
    <a:srgbClr val="A73E3B"/>
    <a:srgbClr val="00FF00"/>
    <a:srgbClr val="008E40"/>
    <a:srgbClr val="DFD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46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D0307-5224-40D4-AC3E-D8E83A5489AB}" type="datetimeFigureOut">
              <a:rPr lang="en-ZA" smtClean="0"/>
              <a:t>2017-06-20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C17DC-14E2-49C6-BFF9-EF7946C483F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77468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C17DC-14E2-49C6-BFF9-EF7946C483F4}" type="slidenum">
              <a:rPr lang="en-ZA" smtClean="0"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39926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C17DC-14E2-49C6-BFF9-EF7946C483F4}" type="slidenum">
              <a:rPr lang="en-ZA" smtClean="0"/>
              <a:t>20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3780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143B-D0CC-4584-8A12-B1580C3C3E75}" type="datetimeFigureOut">
              <a:rPr lang="en-ZA" smtClean="0"/>
              <a:t>2017-06-20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A1D7-3961-4F7C-B67A-F0B3B2D0E99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01139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143B-D0CC-4584-8A12-B1580C3C3E75}" type="datetimeFigureOut">
              <a:rPr lang="en-ZA" smtClean="0"/>
              <a:t>2017-06-20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A1D7-3961-4F7C-B67A-F0B3B2D0E99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24747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143B-D0CC-4584-8A12-B1580C3C3E75}" type="datetimeFigureOut">
              <a:rPr lang="en-ZA" smtClean="0"/>
              <a:t>2017-06-20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A1D7-3961-4F7C-B67A-F0B3B2D0E99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651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404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8353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3227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1036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8764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9007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2997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641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143B-D0CC-4584-8A12-B1580C3C3E75}" type="datetimeFigureOut">
              <a:rPr lang="en-ZA" smtClean="0"/>
              <a:t>2017-06-20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A1D7-3961-4F7C-B67A-F0B3B2D0E99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2936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2143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5110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2043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Picture 36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0826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2895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0035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18971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5213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81864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67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143B-D0CC-4584-8A12-B1580C3C3E75}" type="datetimeFigureOut">
              <a:rPr lang="en-ZA" smtClean="0"/>
              <a:t>2017-06-20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A1D7-3961-4F7C-B67A-F0B3B2D0E99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579239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54773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00242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29992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10780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04684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Z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4" name="Picture 73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5" name="Picture 74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93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143B-D0CC-4584-8A12-B1580C3C3E75}" type="datetimeFigureOut">
              <a:rPr lang="en-ZA" smtClean="0"/>
              <a:t>2017-06-20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A1D7-3961-4F7C-B67A-F0B3B2D0E99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6307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143B-D0CC-4584-8A12-B1580C3C3E75}" type="datetimeFigureOut">
              <a:rPr lang="en-ZA" smtClean="0"/>
              <a:t>2017-06-20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A1D7-3961-4F7C-B67A-F0B3B2D0E99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4126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143B-D0CC-4584-8A12-B1580C3C3E75}" type="datetimeFigureOut">
              <a:rPr lang="en-ZA" smtClean="0"/>
              <a:t>2017-06-20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A1D7-3961-4F7C-B67A-F0B3B2D0E99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5363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143B-D0CC-4584-8A12-B1580C3C3E75}" type="datetimeFigureOut">
              <a:rPr lang="en-ZA" smtClean="0"/>
              <a:t>2017-06-20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A1D7-3961-4F7C-B67A-F0B3B2D0E99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5122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143B-D0CC-4584-8A12-B1580C3C3E75}" type="datetimeFigureOut">
              <a:rPr lang="en-ZA" smtClean="0"/>
              <a:t>2017-06-20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A1D7-3961-4F7C-B67A-F0B3B2D0E99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37728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143B-D0CC-4584-8A12-B1580C3C3E75}" type="datetimeFigureOut">
              <a:rPr lang="en-ZA" smtClean="0"/>
              <a:t>2017-06-20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A1D7-3961-4F7C-B67A-F0B3B2D0E99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8799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E143B-D0CC-4584-8A12-B1580C3C3E75}" type="datetimeFigureOut">
              <a:rPr lang="en-ZA" smtClean="0"/>
              <a:t>2017-06-20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CA1D7-3961-4F7C-B67A-F0B3B2D0E99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6077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 hidden="1"/>
          <p:cNvSpPr/>
          <p:nvPr/>
        </p:nvSpPr>
        <p:spPr>
          <a:xfrm>
            <a:off x="478080" y="360"/>
            <a:ext cx="227880" cy="6857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CustomShape 2"/>
          <p:cNvSpPr/>
          <p:nvPr/>
        </p:nvSpPr>
        <p:spPr>
          <a:xfrm>
            <a:off x="8151840" y="1685520"/>
            <a:ext cx="3274200" cy="4407840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 flipH="1" flipV="1">
            <a:off x="752040" y="743760"/>
            <a:ext cx="3274920" cy="4407840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480" cy="1485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Z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ZA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ZA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70041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478080" y="360"/>
            <a:ext cx="227880" cy="6857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ZA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ZA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ZA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75132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1915200" y="1788480"/>
            <a:ext cx="8360640" cy="209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/>
            <a:r>
              <a:rPr lang="en-ZA" sz="4800" cap="all" spc="-1" dirty="0">
                <a:solidFill>
                  <a:srgbClr val="191B0E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Training Neural networks to play checkers</a:t>
            </a:r>
            <a:endParaRPr lang="en-Z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2679840" y="3956400"/>
            <a:ext cx="6831000" cy="108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12000"/>
              </a:lnSpc>
            </a:pPr>
            <a:r>
              <a:rPr lang="en-ZA" sz="2300" spc="-1" dirty="0">
                <a:solidFill>
                  <a:srgbClr val="191B0E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Daniel Boonzaaier</a:t>
            </a:r>
            <a:endParaRPr lang="en-Z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12000"/>
              </a:lnSpc>
            </a:pPr>
            <a:r>
              <a:rPr lang="en-ZA" sz="2300" spc="-1" dirty="0">
                <a:solidFill>
                  <a:srgbClr val="191B0E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Supervisor – Adiel Ismail</a:t>
            </a:r>
            <a:endParaRPr lang="en-Z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12000"/>
              </a:lnSpc>
            </a:pPr>
            <a:r>
              <a:rPr lang="en-ZA" sz="2300" spc="-1" dirty="0" smtClean="0">
                <a:solidFill>
                  <a:srgbClr val="191B0E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June </a:t>
            </a:r>
            <a:r>
              <a:rPr lang="en-ZA" sz="2300" spc="-1" dirty="0">
                <a:solidFill>
                  <a:srgbClr val="191B0E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2017</a:t>
            </a:r>
            <a:endParaRPr lang="en-Z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9560350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 smtClean="0"/>
              <a:t>Training</a:t>
            </a:r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955963" y="1418400"/>
            <a:ext cx="65566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sz="2000" dirty="0"/>
              <a:t>Repeat 500 times</a:t>
            </a:r>
          </a:p>
          <a:p>
            <a:pPr marL="800100" lvl="5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sz="2000" dirty="0"/>
              <a:t>For each agent </a:t>
            </a:r>
            <a:r>
              <a:rPr lang="en-ZA" sz="2000" dirty="0" smtClean="0"/>
              <a:t>k</a:t>
            </a:r>
            <a:endParaRPr lang="en-ZA" sz="2000" dirty="0"/>
          </a:p>
          <a:p>
            <a:pPr marL="1257300" lvl="7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sz="2000" dirty="0" smtClean="0"/>
              <a:t>Fitness[k] </a:t>
            </a:r>
            <a:r>
              <a:rPr lang="en-ZA" sz="2000" dirty="0" smtClean="0">
                <a:sym typeface="Wingdings" panose="05000000000000000000" pitchFamily="2" charset="2"/>
              </a:rPr>
              <a:t></a:t>
            </a:r>
            <a:r>
              <a:rPr lang="en-ZA" sz="2000" dirty="0" smtClean="0"/>
              <a:t> </a:t>
            </a:r>
            <a:r>
              <a:rPr lang="en-ZA" sz="2000" dirty="0"/>
              <a:t>0</a:t>
            </a:r>
          </a:p>
          <a:p>
            <a:pPr marL="1257300" lvl="7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sz="2000" dirty="0"/>
              <a:t>For 5 </a:t>
            </a:r>
            <a:r>
              <a:rPr lang="en-ZA" sz="2000" dirty="0" smtClean="0"/>
              <a:t>opponent</a:t>
            </a:r>
          </a:p>
          <a:p>
            <a:pPr marL="1714500" lvl="8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sz="2000" dirty="0" smtClean="0"/>
              <a:t>Opponent </a:t>
            </a:r>
            <a:r>
              <a:rPr lang="en-ZA" sz="2000" dirty="0">
                <a:sym typeface="Wingdings" panose="05000000000000000000" pitchFamily="2" charset="2"/>
              </a:rPr>
              <a:t></a:t>
            </a:r>
            <a:r>
              <a:rPr lang="en-ZA" sz="2000" dirty="0"/>
              <a:t> select random </a:t>
            </a:r>
            <a:r>
              <a:rPr lang="en-ZA" sz="2000" dirty="0" smtClean="0"/>
              <a:t>agent</a:t>
            </a:r>
          </a:p>
          <a:p>
            <a:pPr marL="1714500" lvl="8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sz="2000" dirty="0" smtClean="0"/>
              <a:t>Outcome </a:t>
            </a:r>
            <a:r>
              <a:rPr lang="en-ZA" sz="2000" dirty="0">
                <a:sym typeface="Wingdings" panose="05000000000000000000" pitchFamily="2" charset="2"/>
              </a:rPr>
              <a:t></a:t>
            </a:r>
            <a:r>
              <a:rPr lang="en-ZA" sz="2000" dirty="0"/>
              <a:t> </a:t>
            </a:r>
            <a:r>
              <a:rPr lang="en-ZA" sz="2000" dirty="0" err="1"/>
              <a:t>playGame</a:t>
            </a:r>
            <a:r>
              <a:rPr lang="en-ZA" sz="2000" dirty="0"/>
              <a:t>(k</a:t>
            </a:r>
            <a:r>
              <a:rPr lang="en-ZA" sz="2000" dirty="0" smtClean="0"/>
              <a:t>, opponent)</a:t>
            </a:r>
          </a:p>
          <a:p>
            <a:pPr marL="1714500" lvl="8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sz="2000" dirty="0" smtClean="0"/>
              <a:t>Fitness[k] </a:t>
            </a:r>
            <a:r>
              <a:rPr lang="en-ZA" sz="2000" dirty="0">
                <a:sym typeface="Wingdings" panose="05000000000000000000" pitchFamily="2" charset="2"/>
              </a:rPr>
              <a:t></a:t>
            </a:r>
            <a:r>
              <a:rPr lang="en-ZA" sz="2000" dirty="0"/>
              <a:t> Fitness[k</a:t>
            </a:r>
            <a:r>
              <a:rPr lang="en-ZA" sz="2000" dirty="0" smtClean="0"/>
              <a:t>] </a:t>
            </a:r>
            <a:r>
              <a:rPr lang="en-ZA" sz="2000" dirty="0"/>
              <a:t>+ </a:t>
            </a:r>
            <a:r>
              <a:rPr lang="en-ZA" sz="2000" dirty="0" smtClean="0"/>
              <a:t>outcome</a:t>
            </a:r>
          </a:p>
          <a:p>
            <a:pPr marL="800100" lvl="7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sz="2000" dirty="0" smtClean="0"/>
              <a:t>For </a:t>
            </a:r>
            <a:r>
              <a:rPr lang="en-ZA" sz="2000" dirty="0"/>
              <a:t>each agent </a:t>
            </a:r>
            <a:r>
              <a:rPr lang="en-ZA" sz="2000" dirty="0" smtClean="0"/>
              <a:t>k</a:t>
            </a:r>
            <a:endParaRPr lang="en-ZA" sz="2000" dirty="0"/>
          </a:p>
          <a:p>
            <a:pPr marL="1257300" lvl="7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sz="2000" dirty="0"/>
              <a:t>Update personal best and global best.</a:t>
            </a:r>
          </a:p>
          <a:p>
            <a:pPr marL="1257300" lvl="7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sz="2000" dirty="0"/>
              <a:t>Update velocity of agent </a:t>
            </a:r>
            <a:r>
              <a:rPr lang="en-ZA" sz="2000" dirty="0" smtClean="0"/>
              <a:t>k.</a:t>
            </a:r>
            <a:endParaRPr lang="en-ZA" sz="2000" dirty="0"/>
          </a:p>
          <a:p>
            <a:pPr marL="1257300" lvl="7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sz="2000" dirty="0"/>
              <a:t>Update position of agent </a:t>
            </a:r>
            <a:r>
              <a:rPr lang="en-ZA" sz="2000" dirty="0" smtClean="0"/>
              <a:t>k.</a:t>
            </a:r>
            <a:endParaRPr lang="en-ZA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7387936" y="1418400"/>
            <a:ext cx="43186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 smtClean="0"/>
              <a:t>The PSO will fine tune the weights of the neural networks.</a:t>
            </a:r>
          </a:p>
          <a:p>
            <a:endParaRPr lang="en-ZA" sz="2000" dirty="0" smtClean="0"/>
          </a:p>
          <a:p>
            <a:r>
              <a:rPr lang="en-ZA" sz="2000" dirty="0" smtClean="0"/>
              <a:t>After training is complete the global best agent will be ready to play against.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258052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 smtClean="0"/>
              <a:t>References</a:t>
            </a:r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1174173" y="1418400"/>
            <a:ext cx="9601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A. L. Samuel, “Some Studies in Machine Learning Using the Game of Checkers”, IBM Journal, Vol 3, No. 3, (July 1959)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K. </a:t>
            </a:r>
            <a:r>
              <a:rPr lang="en-ZA" sz="2000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Chellapilla</a:t>
            </a:r>
            <a:r>
              <a:rPr lang="en-ZA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, D. B. </a:t>
            </a:r>
            <a:r>
              <a:rPr lang="en-ZA" sz="2000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Fogel</a:t>
            </a:r>
            <a:r>
              <a:rPr lang="en-ZA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, “Evolving Neural Networks to Play Checkers Without Relying on Expert Knowledge”, IEEE Transactions on Neural Networks, Vol. 10, No 6, (Nov 1999)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N. Franken, A. P. </a:t>
            </a:r>
            <a:r>
              <a:rPr lang="en-ZA" sz="2000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Engelbrecht</a:t>
            </a:r>
            <a:r>
              <a:rPr lang="en-ZA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, “Evolving intelligent game-playing agents”, Proceedings of SAICSIT, Pages 102-110, (2003)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N. Franken, A. P. </a:t>
            </a:r>
            <a:r>
              <a:rPr lang="en-ZA" sz="2000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Engelbrecht</a:t>
            </a:r>
            <a:r>
              <a:rPr lang="en-ZA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, “Comparing PSO structures to learn the game of checkers from zero knowledge”, The 2003 Congress on Evolutionary Computation. (2003)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A. Singh, K. Deep, “Use of Evolutionary Algorithms to Play the Game of Checkers: Historical Developments, Challenges and Future Prospects”, Proceedings of the Third International Conference on Soft Computing for Problem Solving, Advances in Intelligent Systems and Computing 259, (2014)</a:t>
            </a:r>
          </a:p>
        </p:txBody>
      </p:sp>
    </p:spTree>
    <p:extLst>
      <p:ext uri="{BB962C8B-B14F-4D97-AF65-F5344CB8AC3E}">
        <p14:creationId xmlns:p14="http://schemas.microsoft.com/office/powerpoint/2010/main" val="103241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614925" y="3546736"/>
            <a:ext cx="7204483" cy="1144800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mtClean="0"/>
              <a:t>Checkers Game Example</a:t>
            </a:r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2614925" y="2026229"/>
            <a:ext cx="4935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7200" dirty="0" smtClean="0">
                <a:latin typeface="+mj-lt"/>
              </a:rPr>
              <a:t>Prototype</a:t>
            </a:r>
            <a:endParaRPr lang="en-ZA" sz="7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797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8487" y="0"/>
            <a:ext cx="9601200" cy="1485900"/>
          </a:xfrm>
        </p:spPr>
        <p:txBody>
          <a:bodyPr/>
          <a:lstStyle/>
          <a:p>
            <a:r>
              <a:rPr lang="en-ZA" dirty="0" smtClean="0"/>
              <a:t>Game Start</a:t>
            </a:r>
            <a:endParaRPr lang="en-ZA" dirty="0"/>
          </a:p>
        </p:txBody>
      </p:sp>
      <p:grpSp>
        <p:nvGrpSpPr>
          <p:cNvPr id="3" name="Group 2"/>
          <p:cNvGrpSpPr/>
          <p:nvPr/>
        </p:nvGrpSpPr>
        <p:grpSpPr>
          <a:xfrm>
            <a:off x="2228487" y="1267933"/>
            <a:ext cx="7887425" cy="5074388"/>
            <a:chOff x="2228487" y="1267933"/>
            <a:chExt cx="7887425" cy="50743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16658" t="10642" r="31588" b="30164"/>
            <a:stretch/>
          </p:blipFill>
          <p:spPr>
            <a:xfrm>
              <a:off x="2228487" y="1267933"/>
              <a:ext cx="7887425" cy="50743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6" name="Group 5"/>
            <p:cNvGrpSpPr/>
            <p:nvPr/>
          </p:nvGrpSpPr>
          <p:grpSpPr>
            <a:xfrm>
              <a:off x="2747430" y="1652154"/>
              <a:ext cx="2942198" cy="3177918"/>
              <a:chOff x="2650286" y="1018309"/>
              <a:chExt cx="2942198" cy="3177918"/>
            </a:xfrm>
            <a:solidFill>
              <a:srgbClr val="A73E3B">
                <a:alpha val="50196"/>
              </a:srgbClr>
            </a:solidFill>
          </p:grpSpPr>
          <p:sp>
            <p:nvSpPr>
              <p:cNvPr id="7" name="Rectangle 6"/>
              <p:cNvSpPr/>
              <p:nvPr/>
            </p:nvSpPr>
            <p:spPr>
              <a:xfrm>
                <a:off x="3065318" y="1018309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823855" y="1018309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582392" y="1018309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340929" y="1018309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987639" y="1423554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208320" y="1423554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429001" y="1423554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650286" y="1423554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065318" y="1839191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823855" y="1839191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582392" y="1839191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340929" y="1839191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987639" y="2264975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208320" y="2264975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429001" y="2264975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650286" y="2264975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075709" y="2691246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823855" y="2691246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582392" y="2691246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340929" y="2691246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987639" y="3106396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208320" y="3105910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429001" y="3105910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650286" y="3105910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210791" y="3512128"/>
                <a:ext cx="124691" cy="2493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063145" y="3540038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823855" y="3512128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582392" y="3512128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5343102" y="3512128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650286" y="3946845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429001" y="3946845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4208320" y="3946845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4987639" y="3946845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546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187976" y="2495102"/>
          <a:ext cx="92479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2395"/>
                <a:gridCol w="46239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0</a:t>
                      </a:r>
                      <a:endParaRPr lang="en-ZA" sz="1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1</a:t>
                      </a:r>
                      <a:endParaRPr lang="en-Z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1</a:t>
                      </a:r>
                      <a:endParaRPr lang="en-ZA" sz="1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1</a:t>
                      </a:r>
                      <a:endParaRPr lang="en-Z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2</a:t>
                      </a:r>
                      <a:endParaRPr lang="en-ZA" sz="1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1</a:t>
                      </a:r>
                      <a:endParaRPr lang="en-Z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…</a:t>
                      </a:r>
                      <a:endParaRPr lang="en-ZA" sz="1600" dirty="0"/>
                    </a:p>
                  </a:txBody>
                  <a:tcPr vert="vert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…</a:t>
                      </a:r>
                      <a:endParaRPr lang="en-ZA" sz="1600" dirty="0"/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…</a:t>
                      </a:r>
                      <a:endParaRPr lang="en-ZA" sz="1600" dirty="0"/>
                    </a:p>
                  </a:txBody>
                  <a:tcPr vert="vert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…</a:t>
                      </a:r>
                      <a:endParaRPr lang="en-ZA" sz="1600" dirty="0"/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30</a:t>
                      </a:r>
                      <a:endParaRPr lang="en-ZA" sz="1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-1</a:t>
                      </a:r>
                      <a:endParaRPr lang="en-Z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31</a:t>
                      </a:r>
                      <a:endParaRPr lang="en-ZA" sz="1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-1</a:t>
                      </a:r>
                      <a:endParaRPr lang="en-Z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09997" y="338068"/>
            <a:ext cx="9601200" cy="1485900"/>
          </a:xfrm>
        </p:spPr>
        <p:txBody>
          <a:bodyPr/>
          <a:lstStyle/>
          <a:p>
            <a:r>
              <a:rPr lang="en-ZA" dirty="0" smtClean="0"/>
              <a:t>Evaluation of Checkers Board</a:t>
            </a:r>
            <a:endParaRPr lang="en-ZA" dirty="0"/>
          </a:p>
        </p:txBody>
      </p:sp>
      <p:grpSp>
        <p:nvGrpSpPr>
          <p:cNvPr id="137" name="Group 136"/>
          <p:cNvGrpSpPr/>
          <p:nvPr/>
        </p:nvGrpSpPr>
        <p:grpSpPr>
          <a:xfrm>
            <a:off x="825659" y="2629261"/>
            <a:ext cx="3268957" cy="2327564"/>
            <a:chOff x="638027" y="2286000"/>
            <a:chExt cx="3268957" cy="232756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8027" y="2286000"/>
              <a:ext cx="2305962" cy="2327564"/>
            </a:xfrm>
            <a:prstGeom prst="rect">
              <a:avLst/>
            </a:prstGeom>
          </p:spPr>
        </p:pic>
        <p:sp>
          <p:nvSpPr>
            <p:cNvPr id="7" name="Down Arrow 6"/>
            <p:cNvSpPr/>
            <p:nvPr/>
          </p:nvSpPr>
          <p:spPr>
            <a:xfrm rot="16200000">
              <a:off x="3273139" y="3054927"/>
              <a:ext cx="477982" cy="789709"/>
            </a:xfrm>
            <a:prstGeom prst="downArrow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098862" y="2425247"/>
            <a:ext cx="6902638" cy="2714808"/>
            <a:chOff x="4998027" y="2078181"/>
            <a:chExt cx="6902638" cy="2714808"/>
          </a:xfrm>
        </p:grpSpPr>
        <p:grpSp>
          <p:nvGrpSpPr>
            <p:cNvPr id="135" name="Group 134"/>
            <p:cNvGrpSpPr/>
            <p:nvPr/>
          </p:nvGrpSpPr>
          <p:grpSpPr>
            <a:xfrm>
              <a:off x="4998027" y="2078181"/>
              <a:ext cx="5766955" cy="2714808"/>
              <a:chOff x="4998027" y="2078181"/>
              <a:chExt cx="5766955" cy="2714808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5850078" y="2078181"/>
                <a:ext cx="415637" cy="41563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5850078" y="2497986"/>
                <a:ext cx="415637" cy="41563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850078" y="2913623"/>
                <a:ext cx="415637" cy="41563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850079" y="3961715"/>
                <a:ext cx="415637" cy="41563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850079" y="4377352"/>
                <a:ext cx="415637" cy="41563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cxnSp>
            <p:nvCxnSpPr>
              <p:cNvPr id="14" name="Straight Arrow Connector 13"/>
              <p:cNvCxnSpPr>
                <a:endCxn id="8" idx="2"/>
              </p:cNvCxnSpPr>
              <p:nvPr/>
            </p:nvCxnSpPr>
            <p:spPr>
              <a:xfrm>
                <a:off x="5008418" y="2281168"/>
                <a:ext cx="841660" cy="483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endCxn id="9" idx="2"/>
              </p:cNvCxnSpPr>
              <p:nvPr/>
            </p:nvCxnSpPr>
            <p:spPr>
              <a:xfrm>
                <a:off x="4998027" y="2705804"/>
                <a:ext cx="852051" cy="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endCxn id="10" idx="2"/>
              </p:cNvCxnSpPr>
              <p:nvPr/>
            </p:nvCxnSpPr>
            <p:spPr>
              <a:xfrm>
                <a:off x="5018809" y="3100659"/>
                <a:ext cx="831269" cy="2078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endCxn id="11" idx="2"/>
              </p:cNvCxnSpPr>
              <p:nvPr/>
            </p:nvCxnSpPr>
            <p:spPr>
              <a:xfrm>
                <a:off x="5008418" y="4169533"/>
                <a:ext cx="841661" cy="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endCxn id="12" idx="2"/>
              </p:cNvCxnSpPr>
              <p:nvPr/>
            </p:nvCxnSpPr>
            <p:spPr>
              <a:xfrm>
                <a:off x="5008418" y="4585170"/>
                <a:ext cx="841661" cy="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/>
              <p:cNvSpPr/>
              <p:nvPr/>
            </p:nvSpPr>
            <p:spPr>
              <a:xfrm>
                <a:off x="6035036" y="3449781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6035035" y="3570302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035035" y="3694976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6035035" y="3796790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706688" y="2244493"/>
                <a:ext cx="415637" cy="41563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706688" y="2777180"/>
                <a:ext cx="415637" cy="41563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706688" y="3300893"/>
                <a:ext cx="415637" cy="41563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7706688" y="3830832"/>
                <a:ext cx="415637" cy="41563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7706688" y="4360738"/>
                <a:ext cx="415637" cy="41563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9748258" y="3325058"/>
                <a:ext cx="415637" cy="41563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cxnSp>
            <p:nvCxnSpPr>
              <p:cNvPr id="36" name="Straight Arrow Connector 35"/>
              <p:cNvCxnSpPr>
                <a:stCxn id="29" idx="6"/>
                <a:endCxn id="34" idx="2"/>
              </p:cNvCxnSpPr>
              <p:nvPr/>
            </p:nvCxnSpPr>
            <p:spPr>
              <a:xfrm>
                <a:off x="8122325" y="2452312"/>
                <a:ext cx="1625933" cy="108056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stCxn id="30" idx="6"/>
                <a:endCxn id="34" idx="2"/>
              </p:cNvCxnSpPr>
              <p:nvPr/>
            </p:nvCxnSpPr>
            <p:spPr>
              <a:xfrm>
                <a:off x="8122325" y="2984999"/>
                <a:ext cx="1625933" cy="54787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>
                <a:stCxn id="31" idx="6"/>
                <a:endCxn id="34" idx="2"/>
              </p:cNvCxnSpPr>
              <p:nvPr/>
            </p:nvCxnSpPr>
            <p:spPr>
              <a:xfrm>
                <a:off x="8122325" y="3508712"/>
                <a:ext cx="1625933" cy="2416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>
                <a:stCxn id="32" idx="6"/>
                <a:endCxn id="34" idx="2"/>
              </p:cNvCxnSpPr>
              <p:nvPr/>
            </p:nvCxnSpPr>
            <p:spPr>
              <a:xfrm flipV="1">
                <a:off x="8122325" y="3532877"/>
                <a:ext cx="1625933" cy="50577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>
                <a:stCxn id="33" idx="6"/>
                <a:endCxn id="34" idx="2"/>
              </p:cNvCxnSpPr>
              <p:nvPr/>
            </p:nvCxnSpPr>
            <p:spPr>
              <a:xfrm flipV="1">
                <a:off x="8122325" y="3532877"/>
                <a:ext cx="1625933" cy="103568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>
                <a:stCxn id="34" idx="6"/>
              </p:cNvCxnSpPr>
              <p:nvPr/>
            </p:nvCxnSpPr>
            <p:spPr>
              <a:xfrm flipV="1">
                <a:off x="10163895" y="3520794"/>
                <a:ext cx="601087" cy="12083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>
                <a:stCxn id="8" idx="6"/>
                <a:endCxn id="29" idx="2"/>
              </p:cNvCxnSpPr>
              <p:nvPr/>
            </p:nvCxnSpPr>
            <p:spPr>
              <a:xfrm>
                <a:off x="6265715" y="2286000"/>
                <a:ext cx="1440973" cy="166312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>
                <a:stCxn id="8" idx="6"/>
                <a:endCxn id="30" idx="2"/>
              </p:cNvCxnSpPr>
              <p:nvPr/>
            </p:nvCxnSpPr>
            <p:spPr>
              <a:xfrm>
                <a:off x="6265715" y="2286000"/>
                <a:ext cx="1440973" cy="698999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>
                <a:stCxn id="8" idx="6"/>
                <a:endCxn id="31" idx="2"/>
              </p:cNvCxnSpPr>
              <p:nvPr/>
            </p:nvCxnSpPr>
            <p:spPr>
              <a:xfrm>
                <a:off x="6265715" y="2286000"/>
                <a:ext cx="1440973" cy="1222712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>
                <a:stCxn id="8" idx="6"/>
                <a:endCxn id="32" idx="2"/>
              </p:cNvCxnSpPr>
              <p:nvPr/>
            </p:nvCxnSpPr>
            <p:spPr>
              <a:xfrm>
                <a:off x="6265715" y="2286000"/>
                <a:ext cx="1440973" cy="1752651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>
                <a:stCxn id="8" idx="6"/>
                <a:endCxn id="33" idx="2"/>
              </p:cNvCxnSpPr>
              <p:nvPr/>
            </p:nvCxnSpPr>
            <p:spPr>
              <a:xfrm>
                <a:off x="6265715" y="2286000"/>
                <a:ext cx="1440973" cy="2282557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>
                <a:stCxn id="9" idx="6"/>
                <a:endCxn id="29" idx="2"/>
              </p:cNvCxnSpPr>
              <p:nvPr/>
            </p:nvCxnSpPr>
            <p:spPr>
              <a:xfrm flipV="1">
                <a:off x="6265715" y="2452312"/>
                <a:ext cx="1440973" cy="253493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>
                <a:stCxn id="9" idx="6"/>
                <a:endCxn id="30" idx="2"/>
              </p:cNvCxnSpPr>
              <p:nvPr/>
            </p:nvCxnSpPr>
            <p:spPr>
              <a:xfrm>
                <a:off x="6265715" y="2705805"/>
                <a:ext cx="1440973" cy="279194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>
                <a:stCxn id="9" idx="6"/>
                <a:endCxn id="31" idx="2"/>
              </p:cNvCxnSpPr>
              <p:nvPr/>
            </p:nvCxnSpPr>
            <p:spPr>
              <a:xfrm>
                <a:off x="6265715" y="2705805"/>
                <a:ext cx="1440973" cy="802907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>
                <a:stCxn id="9" idx="6"/>
                <a:endCxn id="32" idx="2"/>
              </p:cNvCxnSpPr>
              <p:nvPr/>
            </p:nvCxnSpPr>
            <p:spPr>
              <a:xfrm>
                <a:off x="6265715" y="2705805"/>
                <a:ext cx="1440973" cy="1332846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>
                <a:stCxn id="9" idx="6"/>
                <a:endCxn id="33" idx="2"/>
              </p:cNvCxnSpPr>
              <p:nvPr/>
            </p:nvCxnSpPr>
            <p:spPr>
              <a:xfrm>
                <a:off x="6265715" y="2705805"/>
                <a:ext cx="1440973" cy="1862752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>
                <a:stCxn id="10" idx="6"/>
                <a:endCxn id="29" idx="2"/>
              </p:cNvCxnSpPr>
              <p:nvPr/>
            </p:nvCxnSpPr>
            <p:spPr>
              <a:xfrm flipV="1">
                <a:off x="6265715" y="2452312"/>
                <a:ext cx="1440973" cy="66913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>
                <a:stCxn id="10" idx="6"/>
                <a:endCxn id="30" idx="2"/>
              </p:cNvCxnSpPr>
              <p:nvPr/>
            </p:nvCxnSpPr>
            <p:spPr>
              <a:xfrm flipV="1">
                <a:off x="6265715" y="2984999"/>
                <a:ext cx="1440973" cy="13644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>
                <a:stCxn id="10" idx="6"/>
                <a:endCxn id="31" idx="2"/>
              </p:cNvCxnSpPr>
              <p:nvPr/>
            </p:nvCxnSpPr>
            <p:spPr>
              <a:xfrm>
                <a:off x="6265715" y="3121442"/>
                <a:ext cx="1440973" cy="38727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>
                <a:stCxn id="10" idx="6"/>
                <a:endCxn id="32" idx="2"/>
              </p:cNvCxnSpPr>
              <p:nvPr/>
            </p:nvCxnSpPr>
            <p:spPr>
              <a:xfrm>
                <a:off x="6265715" y="3121442"/>
                <a:ext cx="1440973" cy="917209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>
                <a:stCxn id="11" idx="6"/>
                <a:endCxn id="11" idx="6"/>
              </p:cNvCxnSpPr>
              <p:nvPr/>
            </p:nvCxnSpPr>
            <p:spPr>
              <a:xfrm>
                <a:off x="6265716" y="4169534"/>
                <a:ext cx="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>
                <a:stCxn id="10" idx="6"/>
                <a:endCxn id="33" idx="2"/>
              </p:cNvCxnSpPr>
              <p:nvPr/>
            </p:nvCxnSpPr>
            <p:spPr>
              <a:xfrm>
                <a:off x="6265715" y="3121442"/>
                <a:ext cx="1440973" cy="144711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>
                <a:stCxn id="11" idx="6"/>
                <a:endCxn id="29" idx="2"/>
              </p:cNvCxnSpPr>
              <p:nvPr/>
            </p:nvCxnSpPr>
            <p:spPr>
              <a:xfrm flipV="1">
                <a:off x="6265716" y="2452312"/>
                <a:ext cx="1440972" cy="1717222"/>
              </a:xfrm>
              <a:prstGeom prst="straightConnector1">
                <a:avLst/>
              </a:prstGeom>
              <a:ln w="19050">
                <a:solidFill>
                  <a:schemeClr val="accent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>
                <a:stCxn id="11" idx="6"/>
                <a:endCxn id="30" idx="2"/>
              </p:cNvCxnSpPr>
              <p:nvPr/>
            </p:nvCxnSpPr>
            <p:spPr>
              <a:xfrm flipV="1">
                <a:off x="6265716" y="2984999"/>
                <a:ext cx="1440972" cy="1184535"/>
              </a:xfrm>
              <a:prstGeom prst="straightConnector1">
                <a:avLst/>
              </a:prstGeom>
              <a:ln w="19050">
                <a:solidFill>
                  <a:schemeClr val="accent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>
                <a:stCxn id="11" idx="6"/>
                <a:endCxn id="31" idx="2"/>
              </p:cNvCxnSpPr>
              <p:nvPr/>
            </p:nvCxnSpPr>
            <p:spPr>
              <a:xfrm flipV="1">
                <a:off x="6265716" y="3508712"/>
                <a:ext cx="1440972" cy="660822"/>
              </a:xfrm>
              <a:prstGeom prst="straightConnector1">
                <a:avLst/>
              </a:prstGeom>
              <a:ln w="19050">
                <a:solidFill>
                  <a:schemeClr val="accent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>
                <a:stCxn id="11" idx="6"/>
                <a:endCxn id="32" idx="2"/>
              </p:cNvCxnSpPr>
              <p:nvPr/>
            </p:nvCxnSpPr>
            <p:spPr>
              <a:xfrm flipV="1">
                <a:off x="6265716" y="4038651"/>
                <a:ext cx="1440972" cy="130883"/>
              </a:xfrm>
              <a:prstGeom prst="straightConnector1">
                <a:avLst/>
              </a:prstGeom>
              <a:ln w="19050">
                <a:solidFill>
                  <a:schemeClr val="accent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>
                <a:stCxn id="11" idx="6"/>
                <a:endCxn id="33" idx="2"/>
              </p:cNvCxnSpPr>
              <p:nvPr/>
            </p:nvCxnSpPr>
            <p:spPr>
              <a:xfrm>
                <a:off x="6265716" y="4169534"/>
                <a:ext cx="1440972" cy="399023"/>
              </a:xfrm>
              <a:prstGeom prst="straightConnector1">
                <a:avLst/>
              </a:prstGeom>
              <a:ln w="19050">
                <a:solidFill>
                  <a:schemeClr val="accent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>
                <a:stCxn id="12" idx="6"/>
                <a:endCxn id="29" idx="2"/>
              </p:cNvCxnSpPr>
              <p:nvPr/>
            </p:nvCxnSpPr>
            <p:spPr>
              <a:xfrm flipV="1">
                <a:off x="6265716" y="2452312"/>
                <a:ext cx="1440972" cy="2132859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>
                <a:stCxn id="12" idx="6"/>
                <a:endCxn id="30" idx="2"/>
              </p:cNvCxnSpPr>
              <p:nvPr/>
            </p:nvCxnSpPr>
            <p:spPr>
              <a:xfrm flipV="1">
                <a:off x="6265716" y="2984999"/>
                <a:ext cx="1440972" cy="1600172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/>
              <p:cNvCxnSpPr>
                <a:stCxn id="12" idx="6"/>
                <a:endCxn id="31" idx="2"/>
              </p:cNvCxnSpPr>
              <p:nvPr/>
            </p:nvCxnSpPr>
            <p:spPr>
              <a:xfrm flipV="1">
                <a:off x="6265716" y="3508712"/>
                <a:ext cx="1440972" cy="1076459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>
                <a:stCxn id="12" idx="6"/>
                <a:endCxn id="32" idx="2"/>
              </p:cNvCxnSpPr>
              <p:nvPr/>
            </p:nvCxnSpPr>
            <p:spPr>
              <a:xfrm flipV="1">
                <a:off x="6265716" y="4038651"/>
                <a:ext cx="1440972" cy="546520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>
                <a:stCxn id="12" idx="6"/>
                <a:endCxn id="33" idx="2"/>
              </p:cNvCxnSpPr>
              <p:nvPr/>
            </p:nvCxnSpPr>
            <p:spPr>
              <a:xfrm flipV="1">
                <a:off x="6265716" y="4568557"/>
                <a:ext cx="1440972" cy="16614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TextBox 133"/>
            <p:cNvSpPr txBox="1"/>
            <p:nvPr/>
          </p:nvSpPr>
          <p:spPr>
            <a:xfrm>
              <a:off x="10794569" y="3269995"/>
              <a:ext cx="11060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dirty="0" smtClean="0"/>
                <a:t>Score of board</a:t>
              </a:r>
              <a:endParaRPr lang="en-ZA" dirty="0"/>
            </a:p>
          </p:txBody>
        </p:sp>
      </p:grpSp>
    </p:spTree>
    <p:extLst>
      <p:ext uri="{BB962C8B-B14F-4D97-AF65-F5344CB8AC3E}">
        <p14:creationId xmlns:p14="http://schemas.microsoft.com/office/powerpoint/2010/main" val="181232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65860"/>
              </p:ext>
            </p:extLst>
          </p:nvPr>
        </p:nvGraphicFramePr>
        <p:xfrm>
          <a:off x="2030269" y="1823968"/>
          <a:ext cx="8128000" cy="29667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Move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Neural Network Score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8 </a:t>
                      </a:r>
                      <a:r>
                        <a:rPr lang="en-ZA" dirty="0" smtClean="0"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en-ZA" dirty="0" smtClean="0"/>
                        <a:t> 12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0,5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9 </a:t>
                      </a:r>
                      <a:r>
                        <a:rPr lang="en-ZA" dirty="0" smtClean="0"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en-ZA" dirty="0" smtClean="0"/>
                        <a:t> 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0,6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9 </a:t>
                      </a:r>
                      <a:r>
                        <a:rPr lang="en-ZA" dirty="0" smtClean="0"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en-ZA" dirty="0" smtClean="0"/>
                        <a:t> 13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0,5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10 </a:t>
                      </a:r>
                      <a:r>
                        <a:rPr lang="en-ZA" dirty="0" smtClean="0"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en-ZA" dirty="0" smtClean="0"/>
                        <a:t> 13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0,4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10 </a:t>
                      </a:r>
                      <a:r>
                        <a:rPr lang="en-ZA" dirty="0" smtClean="0"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en-ZA" dirty="0" smtClean="0"/>
                        <a:t> 14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0,6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11 </a:t>
                      </a:r>
                      <a:r>
                        <a:rPr lang="en-ZA" dirty="0" smtClean="0"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en-ZA" dirty="0" smtClean="0"/>
                        <a:t> 14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0,5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11 </a:t>
                      </a:r>
                      <a:r>
                        <a:rPr lang="en-ZA" dirty="0" smtClean="0"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en-ZA" dirty="0" smtClean="0"/>
                        <a:t> 15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0,9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6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90110" y="4831772"/>
            <a:ext cx="4208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 smtClean="0"/>
              <a:t>Highest Score = 0.9</a:t>
            </a:r>
          </a:p>
          <a:p>
            <a:r>
              <a:rPr lang="en-ZA" sz="2800" dirty="0" smtClean="0"/>
              <a:t>Move made = 11 </a:t>
            </a:r>
            <a:r>
              <a:rPr lang="en-ZA" sz="2800" dirty="0" smtClean="0">
                <a:sym typeface="Wingdings" panose="05000000000000000000" pitchFamily="2" charset="2"/>
              </a:rPr>
              <a:t></a:t>
            </a:r>
            <a:r>
              <a:rPr lang="en-ZA" sz="2800" dirty="0" smtClean="0"/>
              <a:t> 15</a:t>
            </a:r>
            <a:endParaRPr lang="en-ZA" sz="2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03415" y="338068"/>
            <a:ext cx="9601200" cy="1485900"/>
          </a:xfrm>
        </p:spPr>
        <p:txBody>
          <a:bodyPr/>
          <a:lstStyle/>
          <a:p>
            <a:pPr algn="ctr"/>
            <a:r>
              <a:rPr lang="en-ZA" dirty="0" smtClean="0"/>
              <a:t>Calculate score of moves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344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157926" y="1477209"/>
            <a:ext cx="14200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157926" y="1162836"/>
            <a:ext cx="2362122" cy="0"/>
          </a:xfrm>
          <a:prstGeom prst="line">
            <a:avLst/>
          </a:prstGeom>
          <a:ln w="209550">
            <a:solidFill>
              <a:srgbClr val="FFFF00">
                <a:alpha val="4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/>
          <p:nvPr/>
        </p:nvCxnSpPr>
        <p:spPr>
          <a:xfrm rot="5400000" flipH="1" flipV="1">
            <a:off x="5147371" y="3485906"/>
            <a:ext cx="290459" cy="228599"/>
          </a:xfrm>
          <a:prstGeom prst="curvedConnector2">
            <a:avLst/>
          </a:prstGeom>
          <a:ln w="1905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2157926" y="918025"/>
            <a:ext cx="7892016" cy="4995611"/>
            <a:chOff x="2157926" y="918025"/>
            <a:chExt cx="7892016" cy="49956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16489" t="11364" r="31727" b="30361"/>
            <a:stretch/>
          </p:blipFill>
          <p:spPr>
            <a:xfrm>
              <a:off x="2157926" y="918025"/>
              <a:ext cx="7892016" cy="499561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41" name="Group 40"/>
            <p:cNvGrpSpPr/>
            <p:nvPr/>
          </p:nvGrpSpPr>
          <p:grpSpPr>
            <a:xfrm>
              <a:off x="2716257" y="1652154"/>
              <a:ext cx="2942198" cy="3177918"/>
              <a:chOff x="2650286" y="1018309"/>
              <a:chExt cx="2942198" cy="3177918"/>
            </a:xfrm>
            <a:solidFill>
              <a:srgbClr val="A73E3B">
                <a:alpha val="50196"/>
              </a:srgbClr>
            </a:solidFill>
          </p:grpSpPr>
          <p:sp>
            <p:nvSpPr>
              <p:cNvPr id="42" name="Rectangle 41"/>
              <p:cNvSpPr/>
              <p:nvPr/>
            </p:nvSpPr>
            <p:spPr>
              <a:xfrm>
                <a:off x="3065318" y="1018309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823855" y="1018309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582392" y="1018309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5340929" y="1018309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4987639" y="1423554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4208320" y="1423554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429001" y="1423554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2650286" y="1423554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065318" y="1839191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3823855" y="1839191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582392" y="1839191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340929" y="1839191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4987639" y="2264975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4208320" y="2264975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3429001" y="2264975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650286" y="2264975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3075709" y="2691246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3823855" y="2691246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4582392" y="2691246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5340929" y="2691246"/>
                <a:ext cx="249382" cy="249382"/>
              </a:xfrm>
              <a:prstGeom prst="rect">
                <a:avLst/>
              </a:prstGeom>
              <a:solidFill>
                <a:srgbClr val="FFFF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4987639" y="3106396"/>
                <a:ext cx="249382" cy="249382"/>
              </a:xfrm>
              <a:prstGeom prst="rect">
                <a:avLst/>
              </a:prstGeom>
              <a:solidFill>
                <a:srgbClr val="FFFF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4208320" y="3105910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3429001" y="3105910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650286" y="3105910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210791" y="3512128"/>
                <a:ext cx="124691" cy="2493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3063145" y="3540038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3823855" y="3512128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4582392" y="3512128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5343102" y="3512128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2650286" y="3946845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3429001" y="3946845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4208320" y="3946845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4987639" y="3946845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497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/>
          <p:cNvGrpSpPr/>
          <p:nvPr/>
        </p:nvGrpSpPr>
        <p:grpSpPr>
          <a:xfrm>
            <a:off x="1884258" y="607867"/>
            <a:ext cx="8844561" cy="5522407"/>
            <a:chOff x="1884258" y="607867"/>
            <a:chExt cx="8844561" cy="552240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16552" t="15707" r="31038" b="29844"/>
            <a:stretch/>
          </p:blipFill>
          <p:spPr>
            <a:xfrm>
              <a:off x="1884258" y="1462581"/>
              <a:ext cx="7987227" cy="466769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l="12651" t="16574" r="58932" b="19006"/>
            <a:stretch/>
          </p:blipFill>
          <p:spPr>
            <a:xfrm>
              <a:off x="6398065" y="607867"/>
              <a:ext cx="4330754" cy="552240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77" name="Straight Connector 76"/>
            <p:cNvCxnSpPr/>
            <p:nvPr/>
          </p:nvCxnSpPr>
          <p:spPr>
            <a:xfrm>
              <a:off x="1884258" y="1664246"/>
              <a:ext cx="142005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6378250" y="1645165"/>
              <a:ext cx="142005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urved Connector 82"/>
            <p:cNvCxnSpPr>
              <a:stCxn id="149" idx="0"/>
              <a:endCxn id="140" idx="1"/>
            </p:cNvCxnSpPr>
            <p:nvPr/>
          </p:nvCxnSpPr>
          <p:spPr>
            <a:xfrm rot="5400000" flipH="1" flipV="1">
              <a:off x="7829525" y="4077839"/>
              <a:ext cx="716244" cy="654628"/>
            </a:xfrm>
            <a:prstGeom prst="curvedConnector2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urved Connector 85"/>
            <p:cNvCxnSpPr>
              <a:stCxn id="140" idx="3"/>
              <a:endCxn id="151" idx="0"/>
            </p:cNvCxnSpPr>
            <p:nvPr/>
          </p:nvCxnSpPr>
          <p:spPr>
            <a:xfrm>
              <a:off x="8764343" y="4047031"/>
              <a:ext cx="654628" cy="716244"/>
            </a:xfrm>
            <a:prstGeom prst="curvedConnector2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6398065" y="1139686"/>
              <a:ext cx="2595464" cy="0"/>
            </a:xfrm>
            <a:prstGeom prst="line">
              <a:avLst/>
            </a:prstGeom>
            <a:ln w="209550">
              <a:solidFill>
                <a:srgbClr val="FFFF00">
                  <a:alpha val="4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6398065" y="722998"/>
              <a:ext cx="2123554" cy="0"/>
            </a:xfrm>
            <a:prstGeom prst="line">
              <a:avLst/>
            </a:prstGeom>
            <a:ln w="209550">
              <a:solidFill>
                <a:srgbClr val="FFFF00">
                  <a:alpha val="4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Group 79"/>
            <p:cNvGrpSpPr/>
            <p:nvPr/>
          </p:nvGrpSpPr>
          <p:grpSpPr>
            <a:xfrm>
              <a:off x="2424511" y="1855521"/>
              <a:ext cx="2942198" cy="3177918"/>
              <a:chOff x="2650286" y="1018309"/>
              <a:chExt cx="2942198" cy="3177918"/>
            </a:xfrm>
            <a:solidFill>
              <a:srgbClr val="A73E3B">
                <a:alpha val="50196"/>
              </a:srgbClr>
            </a:solidFill>
          </p:grpSpPr>
          <p:sp>
            <p:nvSpPr>
              <p:cNvPr id="82" name="Rectangle 81"/>
              <p:cNvSpPr/>
              <p:nvPr/>
            </p:nvSpPr>
            <p:spPr>
              <a:xfrm>
                <a:off x="3065318" y="1018309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3823855" y="1018309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4582392" y="1018309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5340929" y="1018309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4987639" y="1423554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208320" y="1423554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429001" y="1423554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650286" y="1423554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3065318" y="1839191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3823855" y="1839191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4582392" y="1839191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5340929" y="1839191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4987639" y="2264975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4208320" y="2264975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3429001" y="2264975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2650286" y="2264975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3075709" y="2691246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3823855" y="2691246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4582392" y="2691246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5340929" y="2691246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4987639" y="3106396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4208320" y="3105910"/>
                <a:ext cx="249382" cy="249382"/>
              </a:xfrm>
              <a:prstGeom prst="rect">
                <a:avLst/>
              </a:prstGeom>
              <a:solidFill>
                <a:srgbClr val="FFFF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3429001" y="3105910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2650286" y="3105910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3210791" y="3512128"/>
                <a:ext cx="124691" cy="2493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3063145" y="3540038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3823855" y="3512128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4582392" y="3512128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5343102" y="3512128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2650286" y="3946845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3429001" y="3946845"/>
                <a:ext cx="249382" cy="249382"/>
              </a:xfrm>
              <a:prstGeom prst="rect">
                <a:avLst/>
              </a:prstGeom>
              <a:solidFill>
                <a:srgbClr val="FFFF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4208320" y="3946845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4987639" y="3946845"/>
                <a:ext cx="249382" cy="249382"/>
              </a:xfrm>
              <a:prstGeom prst="rect">
                <a:avLst/>
              </a:prstGeom>
              <a:solidFill>
                <a:srgbClr val="FFFF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6956927" y="1834739"/>
              <a:ext cx="2942198" cy="3177918"/>
              <a:chOff x="2650286" y="1018309"/>
              <a:chExt cx="2942198" cy="3177918"/>
            </a:xfrm>
            <a:solidFill>
              <a:srgbClr val="A73E3B">
                <a:alpha val="50196"/>
              </a:srgbClr>
            </a:solidFill>
          </p:grpSpPr>
          <p:sp>
            <p:nvSpPr>
              <p:cNvPr id="119" name="Rectangle 118"/>
              <p:cNvSpPr/>
              <p:nvPr/>
            </p:nvSpPr>
            <p:spPr>
              <a:xfrm>
                <a:off x="3065318" y="1018309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3823855" y="1018309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4582392" y="1018309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5340929" y="1018309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4987639" y="1423554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208320" y="1423554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3429001" y="1423554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2650286" y="1423554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3065318" y="1839191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3823855" y="1839191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4582392" y="1839191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5340929" y="1839191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4987639" y="2264975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4208320" y="2264975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3429001" y="2264975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2650286" y="2264975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3075709" y="2691246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3823855" y="2691246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4582392" y="2691246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5340929" y="2691246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4987639" y="3106396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4208320" y="3105910"/>
                <a:ext cx="249382" cy="249382"/>
              </a:xfrm>
              <a:prstGeom prst="rect">
                <a:avLst/>
              </a:prstGeom>
              <a:solidFill>
                <a:srgbClr val="FFFF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429001" y="3105910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2650286" y="3105910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3210791" y="3512128"/>
                <a:ext cx="124691" cy="2493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3063145" y="3540038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3823855" y="3512128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4582392" y="3512128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5343102" y="3512128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2650286" y="3946845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3429001" y="3946845"/>
                <a:ext cx="249382" cy="249382"/>
              </a:xfrm>
              <a:prstGeom prst="rect">
                <a:avLst/>
              </a:prstGeom>
              <a:solidFill>
                <a:srgbClr val="FFFF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4208320" y="3946845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4987639" y="3946845"/>
                <a:ext cx="249382" cy="249382"/>
              </a:xfrm>
              <a:prstGeom prst="rect">
                <a:avLst/>
              </a:prstGeom>
              <a:solidFill>
                <a:srgbClr val="FFFF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95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/>
          <p:cNvSpPr txBox="1"/>
          <p:nvPr/>
        </p:nvSpPr>
        <p:spPr>
          <a:xfrm>
            <a:off x="5396384" y="1155364"/>
            <a:ext cx="18226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14 </a:t>
            </a:r>
            <a:r>
              <a:rPr lang="en-ZA" dirty="0">
                <a:sym typeface="Wingdings"/>
              </a:rPr>
              <a:t> </a:t>
            </a:r>
            <a:r>
              <a:rPr lang="en-ZA" dirty="0" smtClean="0"/>
              <a:t>21</a:t>
            </a:r>
            <a:r>
              <a:rPr lang="en-ZA" dirty="0" smtClean="0">
                <a:sym typeface="Wingdings" panose="05000000000000000000" pitchFamily="2" charset="2"/>
              </a:rPr>
              <a:t> </a:t>
            </a:r>
            <a:r>
              <a:rPr lang="en-ZA" dirty="0">
                <a:sym typeface="Wingdings"/>
              </a:rPr>
              <a:t> </a:t>
            </a:r>
            <a:r>
              <a:rPr lang="en-ZA" dirty="0" smtClean="0"/>
              <a:t>28</a:t>
            </a:r>
          </a:p>
          <a:p>
            <a:endParaRPr lang="en-ZA" dirty="0" smtClean="0"/>
          </a:p>
          <a:p>
            <a:r>
              <a:rPr lang="en-ZA" dirty="0" smtClean="0"/>
              <a:t>Chosen as better than</a:t>
            </a:r>
          </a:p>
          <a:p>
            <a:endParaRPr lang="en-ZA" dirty="0"/>
          </a:p>
          <a:p>
            <a:r>
              <a:rPr lang="en-ZA" dirty="0" smtClean="0"/>
              <a:t>14 </a:t>
            </a:r>
            <a:r>
              <a:rPr lang="en-ZA" dirty="0" smtClean="0">
                <a:sym typeface="Wingdings"/>
              </a:rPr>
              <a:t></a:t>
            </a:r>
            <a:r>
              <a:rPr lang="en-ZA" dirty="0" smtClean="0">
                <a:sym typeface="Wingdings" panose="05000000000000000000" pitchFamily="2" charset="2"/>
              </a:rPr>
              <a:t> </a:t>
            </a:r>
            <a:r>
              <a:rPr lang="en-ZA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23</a:t>
            </a:r>
          </a:p>
          <a:p>
            <a:r>
              <a:rPr lang="en-ZA" dirty="0" smtClean="0">
                <a:sym typeface="Wingdings" panose="05000000000000000000" pitchFamily="2" charset="2"/>
              </a:rPr>
              <a:t>Or</a:t>
            </a:r>
          </a:p>
          <a:p>
            <a:r>
              <a:rPr lang="en-ZA" dirty="0" smtClean="0">
                <a:sym typeface="Wingdings" panose="05000000000000000000" pitchFamily="2" charset="2"/>
              </a:rPr>
              <a:t>20 </a:t>
            </a:r>
            <a:r>
              <a:rPr lang="en-ZA" dirty="0">
                <a:sym typeface="Wingdings"/>
              </a:rPr>
              <a:t> </a:t>
            </a:r>
            <a:r>
              <a:rPr lang="en-Z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24</a:t>
            </a:r>
          </a:p>
          <a:p>
            <a:r>
              <a:rPr lang="en-ZA" dirty="0" smtClean="0">
                <a:sym typeface="Wingdings" panose="05000000000000000000" pitchFamily="2" charset="2"/>
              </a:rPr>
              <a:t>Or</a:t>
            </a:r>
          </a:p>
          <a:p>
            <a:r>
              <a:rPr lang="en-ZA" dirty="0" smtClean="0">
                <a:sym typeface="Wingdings" panose="05000000000000000000" pitchFamily="2" charset="2"/>
              </a:rPr>
              <a:t>20</a:t>
            </a:r>
            <a:r>
              <a:rPr lang="en-ZA" dirty="0">
                <a:sym typeface="Wingdings" panose="05000000000000000000" pitchFamily="2" charset="2"/>
              </a:rPr>
              <a:t> </a:t>
            </a:r>
            <a:r>
              <a:rPr lang="en-ZA" dirty="0">
                <a:sym typeface="Wingdings"/>
              </a:rPr>
              <a:t> </a:t>
            </a:r>
            <a:r>
              <a:rPr lang="en-ZA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29</a:t>
            </a:r>
          </a:p>
        </p:txBody>
      </p:sp>
      <p:grpSp>
        <p:nvGrpSpPr>
          <p:cNvPr id="187" name="Group 186"/>
          <p:cNvGrpSpPr/>
          <p:nvPr/>
        </p:nvGrpSpPr>
        <p:grpSpPr>
          <a:xfrm>
            <a:off x="7605709" y="385973"/>
            <a:ext cx="4209312" cy="5945295"/>
            <a:chOff x="7605709" y="385973"/>
            <a:chExt cx="4209312" cy="5945295"/>
          </a:xfrm>
        </p:grpSpPr>
        <p:grpSp>
          <p:nvGrpSpPr>
            <p:cNvPr id="186" name="Group 185"/>
            <p:cNvGrpSpPr/>
            <p:nvPr/>
          </p:nvGrpSpPr>
          <p:grpSpPr>
            <a:xfrm>
              <a:off x="7616536" y="385973"/>
              <a:ext cx="4198485" cy="5945295"/>
              <a:chOff x="7616536" y="385973"/>
              <a:chExt cx="4198485" cy="594529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/>
              <a:srcRect l="3931" t="44108" r="76953" b="7767"/>
              <a:stretch/>
            </p:blipFill>
            <p:spPr>
              <a:xfrm>
                <a:off x="7616536" y="385973"/>
                <a:ext cx="4198485" cy="594529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grpSp>
            <p:nvGrpSpPr>
              <p:cNvPr id="149" name="Group 148"/>
              <p:cNvGrpSpPr/>
              <p:nvPr/>
            </p:nvGrpSpPr>
            <p:grpSpPr>
              <a:xfrm>
                <a:off x="8213506" y="1556564"/>
                <a:ext cx="2942198" cy="3522790"/>
                <a:chOff x="2650286" y="1018309"/>
                <a:chExt cx="2942198" cy="3177918"/>
              </a:xfrm>
              <a:solidFill>
                <a:srgbClr val="A73E3B">
                  <a:alpha val="50196"/>
                </a:srgbClr>
              </a:solidFill>
            </p:grpSpPr>
            <p:sp>
              <p:nvSpPr>
                <p:cNvPr id="150" name="Rectangle 149"/>
                <p:cNvSpPr/>
                <p:nvPr/>
              </p:nvSpPr>
              <p:spPr>
                <a:xfrm>
                  <a:off x="3065318" y="1018309"/>
                  <a:ext cx="249382" cy="249382"/>
                </a:xfrm>
                <a:prstGeom prst="rect">
                  <a:avLst/>
                </a:prstGeom>
                <a:solidFill>
                  <a:srgbClr val="FFFF00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3823855" y="1018309"/>
                  <a:ext cx="249382" cy="24938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152" name="Rectangle 151"/>
                <p:cNvSpPr/>
                <p:nvPr/>
              </p:nvSpPr>
              <p:spPr>
                <a:xfrm>
                  <a:off x="4582392" y="1018309"/>
                  <a:ext cx="249382" cy="24938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5340929" y="1018309"/>
                  <a:ext cx="249382" cy="24938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154" name="Rectangle 153"/>
                <p:cNvSpPr/>
                <p:nvPr/>
              </p:nvSpPr>
              <p:spPr>
                <a:xfrm>
                  <a:off x="4987639" y="1423554"/>
                  <a:ext cx="249382" cy="24938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4208320" y="1423554"/>
                  <a:ext cx="249382" cy="24938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156" name="Rectangle 155"/>
                <p:cNvSpPr/>
                <p:nvPr/>
              </p:nvSpPr>
              <p:spPr>
                <a:xfrm>
                  <a:off x="3429001" y="1423554"/>
                  <a:ext cx="249382" cy="24938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157" name="Rectangle 156"/>
                <p:cNvSpPr/>
                <p:nvPr/>
              </p:nvSpPr>
              <p:spPr>
                <a:xfrm>
                  <a:off x="2650286" y="1423554"/>
                  <a:ext cx="249382" cy="24938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158" name="Rectangle 157"/>
                <p:cNvSpPr/>
                <p:nvPr/>
              </p:nvSpPr>
              <p:spPr>
                <a:xfrm>
                  <a:off x="3065318" y="1839191"/>
                  <a:ext cx="249382" cy="24938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159" name="Rectangle 158"/>
                <p:cNvSpPr/>
                <p:nvPr/>
              </p:nvSpPr>
              <p:spPr>
                <a:xfrm>
                  <a:off x="3823855" y="1839191"/>
                  <a:ext cx="249382" cy="249382"/>
                </a:xfrm>
                <a:prstGeom prst="rect">
                  <a:avLst/>
                </a:prstGeom>
                <a:solidFill>
                  <a:srgbClr val="FFFF00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160" name="Rectangle 159"/>
                <p:cNvSpPr/>
                <p:nvPr/>
              </p:nvSpPr>
              <p:spPr>
                <a:xfrm>
                  <a:off x="4582392" y="1839191"/>
                  <a:ext cx="249382" cy="24938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161" name="Rectangle 160"/>
                <p:cNvSpPr/>
                <p:nvPr/>
              </p:nvSpPr>
              <p:spPr>
                <a:xfrm>
                  <a:off x="5340929" y="1839191"/>
                  <a:ext cx="249382" cy="24938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162" name="Rectangle 161"/>
                <p:cNvSpPr/>
                <p:nvPr/>
              </p:nvSpPr>
              <p:spPr>
                <a:xfrm>
                  <a:off x="4987639" y="2264975"/>
                  <a:ext cx="249382" cy="24938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163" name="Rectangle 162"/>
                <p:cNvSpPr/>
                <p:nvPr/>
              </p:nvSpPr>
              <p:spPr>
                <a:xfrm>
                  <a:off x="4208320" y="2264975"/>
                  <a:ext cx="249382" cy="24938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164" name="Rectangle 163"/>
                <p:cNvSpPr/>
                <p:nvPr/>
              </p:nvSpPr>
              <p:spPr>
                <a:xfrm>
                  <a:off x="3429001" y="2264975"/>
                  <a:ext cx="249382" cy="24938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165" name="Rectangle 164"/>
                <p:cNvSpPr/>
                <p:nvPr/>
              </p:nvSpPr>
              <p:spPr>
                <a:xfrm>
                  <a:off x="2650286" y="2264975"/>
                  <a:ext cx="249382" cy="24938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166" name="Rectangle 165"/>
                <p:cNvSpPr/>
                <p:nvPr/>
              </p:nvSpPr>
              <p:spPr>
                <a:xfrm>
                  <a:off x="3075709" y="2691246"/>
                  <a:ext cx="249382" cy="24938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167" name="Rectangle 166"/>
                <p:cNvSpPr/>
                <p:nvPr/>
              </p:nvSpPr>
              <p:spPr>
                <a:xfrm>
                  <a:off x="3823855" y="2691246"/>
                  <a:ext cx="249382" cy="24938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168" name="Rectangle 167"/>
                <p:cNvSpPr/>
                <p:nvPr/>
              </p:nvSpPr>
              <p:spPr>
                <a:xfrm>
                  <a:off x="4582392" y="2691246"/>
                  <a:ext cx="249382" cy="249382"/>
                </a:xfrm>
                <a:prstGeom prst="rect">
                  <a:avLst/>
                </a:prstGeom>
                <a:solidFill>
                  <a:srgbClr val="FFFF00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169" name="Rectangle 168"/>
                <p:cNvSpPr/>
                <p:nvPr/>
              </p:nvSpPr>
              <p:spPr>
                <a:xfrm>
                  <a:off x="5340929" y="2691246"/>
                  <a:ext cx="249382" cy="24938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170" name="Rectangle 169"/>
                <p:cNvSpPr/>
                <p:nvPr/>
              </p:nvSpPr>
              <p:spPr>
                <a:xfrm>
                  <a:off x="4987639" y="3106396"/>
                  <a:ext cx="249382" cy="24938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171" name="Rectangle 170"/>
                <p:cNvSpPr/>
                <p:nvPr/>
              </p:nvSpPr>
              <p:spPr>
                <a:xfrm>
                  <a:off x="4208320" y="3105910"/>
                  <a:ext cx="249382" cy="24938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172" name="Rectangle 171"/>
                <p:cNvSpPr/>
                <p:nvPr/>
              </p:nvSpPr>
              <p:spPr>
                <a:xfrm>
                  <a:off x="3429001" y="3105910"/>
                  <a:ext cx="249382" cy="24938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173" name="Rectangle 172"/>
                <p:cNvSpPr/>
                <p:nvPr/>
              </p:nvSpPr>
              <p:spPr>
                <a:xfrm>
                  <a:off x="2650286" y="3105910"/>
                  <a:ext cx="249382" cy="24938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174" name="Rectangle 173"/>
                <p:cNvSpPr/>
                <p:nvPr/>
              </p:nvSpPr>
              <p:spPr>
                <a:xfrm>
                  <a:off x="3210791" y="3512128"/>
                  <a:ext cx="124691" cy="24938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175" name="Rectangle 174"/>
                <p:cNvSpPr/>
                <p:nvPr/>
              </p:nvSpPr>
              <p:spPr>
                <a:xfrm>
                  <a:off x="3063145" y="3540038"/>
                  <a:ext cx="249382" cy="24938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176" name="Rectangle 175"/>
                <p:cNvSpPr/>
                <p:nvPr/>
              </p:nvSpPr>
              <p:spPr>
                <a:xfrm>
                  <a:off x="3823855" y="3512128"/>
                  <a:ext cx="249382" cy="24938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177" name="Rectangle 176"/>
                <p:cNvSpPr/>
                <p:nvPr/>
              </p:nvSpPr>
              <p:spPr>
                <a:xfrm>
                  <a:off x="4582392" y="3512128"/>
                  <a:ext cx="249382" cy="24938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178" name="Rectangle 177"/>
                <p:cNvSpPr/>
                <p:nvPr/>
              </p:nvSpPr>
              <p:spPr>
                <a:xfrm>
                  <a:off x="5343102" y="3512128"/>
                  <a:ext cx="249382" cy="24938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179" name="Rectangle 178"/>
                <p:cNvSpPr/>
                <p:nvPr/>
              </p:nvSpPr>
              <p:spPr>
                <a:xfrm>
                  <a:off x="2650286" y="3946845"/>
                  <a:ext cx="249382" cy="24938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180" name="Rectangle 179"/>
                <p:cNvSpPr/>
                <p:nvPr/>
              </p:nvSpPr>
              <p:spPr>
                <a:xfrm>
                  <a:off x="3429001" y="3946845"/>
                  <a:ext cx="249382" cy="24938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181" name="Rectangle 180"/>
                <p:cNvSpPr/>
                <p:nvPr/>
              </p:nvSpPr>
              <p:spPr>
                <a:xfrm>
                  <a:off x="4208320" y="3946845"/>
                  <a:ext cx="249382" cy="24938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182" name="Rectangle 181"/>
                <p:cNvSpPr/>
                <p:nvPr/>
              </p:nvSpPr>
              <p:spPr>
                <a:xfrm>
                  <a:off x="4987639" y="3946845"/>
                  <a:ext cx="249382" cy="24938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</p:grpSp>
        </p:grpSp>
        <p:cxnSp>
          <p:nvCxnSpPr>
            <p:cNvPr id="79" name="Curved Connector 78"/>
            <p:cNvCxnSpPr>
              <a:stCxn id="168" idx="0"/>
              <a:endCxn id="159" idx="3"/>
            </p:cNvCxnSpPr>
            <p:nvPr/>
          </p:nvCxnSpPr>
          <p:spPr>
            <a:xfrm rot="16200000" flipV="1">
              <a:off x="9550231" y="2690978"/>
              <a:ext cx="806298" cy="633846"/>
            </a:xfrm>
            <a:prstGeom prst="curvedConnector2">
              <a:avLst/>
            </a:prstGeom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urved Connector 80"/>
            <p:cNvCxnSpPr>
              <a:stCxn id="159" idx="0"/>
              <a:endCxn id="150" idx="3"/>
            </p:cNvCxnSpPr>
            <p:nvPr/>
          </p:nvCxnSpPr>
          <p:spPr>
            <a:xfrm rot="16200000" flipV="1">
              <a:off x="8808972" y="1763735"/>
              <a:ext cx="771742" cy="633846"/>
            </a:xfrm>
            <a:prstGeom prst="curvedConnector2">
              <a:avLst/>
            </a:prstGeom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7616536" y="520043"/>
              <a:ext cx="2362122" cy="0"/>
            </a:xfrm>
            <a:prstGeom prst="line">
              <a:avLst/>
            </a:prstGeom>
            <a:ln w="209550">
              <a:solidFill>
                <a:srgbClr val="FFFF00">
                  <a:alpha val="4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7605709" y="989217"/>
              <a:ext cx="2362122" cy="0"/>
            </a:xfrm>
            <a:prstGeom prst="line">
              <a:avLst/>
            </a:prstGeom>
            <a:ln w="209550">
              <a:solidFill>
                <a:srgbClr val="FFFF00">
                  <a:alpha val="4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757256" y="473743"/>
            <a:ext cx="4189952" cy="5574078"/>
            <a:chOff x="757256" y="473743"/>
            <a:chExt cx="4189952" cy="557407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3860" t="43984" r="77051" b="10868"/>
            <a:stretch/>
          </p:blipFill>
          <p:spPr>
            <a:xfrm>
              <a:off x="757256" y="473743"/>
              <a:ext cx="4189952" cy="557407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78" name="Group 77"/>
            <p:cNvGrpSpPr/>
            <p:nvPr/>
          </p:nvGrpSpPr>
          <p:grpSpPr>
            <a:xfrm>
              <a:off x="1368637" y="727364"/>
              <a:ext cx="2942198" cy="3522790"/>
              <a:chOff x="2650286" y="1018309"/>
              <a:chExt cx="2942198" cy="3177918"/>
            </a:xfrm>
            <a:solidFill>
              <a:srgbClr val="A73E3B">
                <a:alpha val="50196"/>
              </a:srgbClr>
            </a:solidFill>
          </p:grpSpPr>
          <p:sp>
            <p:nvSpPr>
              <p:cNvPr id="80" name="Rectangle 79"/>
              <p:cNvSpPr/>
              <p:nvPr/>
            </p:nvSpPr>
            <p:spPr>
              <a:xfrm>
                <a:off x="3065318" y="1018309"/>
                <a:ext cx="249382" cy="249382"/>
              </a:xfrm>
              <a:prstGeom prst="rect">
                <a:avLst/>
              </a:prstGeom>
              <a:solidFill>
                <a:srgbClr val="FFFF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3823855" y="1018309"/>
                <a:ext cx="249382" cy="249382"/>
              </a:xfrm>
              <a:prstGeom prst="rect">
                <a:avLst/>
              </a:prstGeom>
              <a:solidFill>
                <a:srgbClr val="00B05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4582392" y="1018309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5340929" y="1018309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4987639" y="1423554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4208320" y="1423554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3429001" y="1423554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650286" y="1423554"/>
                <a:ext cx="249382" cy="249382"/>
              </a:xfrm>
              <a:prstGeom prst="rect">
                <a:avLst/>
              </a:prstGeom>
              <a:solidFill>
                <a:srgbClr val="FF00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65318" y="1839191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823855" y="1839191"/>
                <a:ext cx="249382" cy="249382"/>
              </a:xfrm>
              <a:prstGeom prst="rect">
                <a:avLst/>
              </a:prstGeom>
              <a:solidFill>
                <a:srgbClr val="FFFF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582392" y="1839191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5340929" y="1839191"/>
                <a:ext cx="249382" cy="249382"/>
              </a:xfrm>
              <a:prstGeom prst="rect">
                <a:avLst/>
              </a:prstGeom>
              <a:solidFill>
                <a:srgbClr val="558ED5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4987639" y="2264975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4208320" y="2264975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3429001" y="2264975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2650286" y="2264975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3075709" y="2691246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3823855" y="2691246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4582392" y="2691246"/>
                <a:ext cx="249382" cy="249382"/>
              </a:xfrm>
              <a:prstGeom prst="rect">
                <a:avLst/>
              </a:prstGeom>
              <a:solidFill>
                <a:srgbClr val="FFFF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5340929" y="2691246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4987639" y="3106396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4208320" y="3105910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3429001" y="3105910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650286" y="3105910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210791" y="3512128"/>
                <a:ext cx="124691" cy="2493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3063145" y="3540038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3823855" y="3512128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4582392" y="3512128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5343102" y="3512128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2650286" y="3946845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3429001" y="3946845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4208320" y="3946845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4987639" y="3946845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568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26127" y="1180817"/>
            <a:ext cx="9893054" cy="4661049"/>
            <a:chOff x="1226127" y="1180817"/>
            <a:chExt cx="9893054" cy="4661049"/>
          </a:xfrm>
        </p:grpSpPr>
        <p:pic>
          <p:nvPicPr>
            <p:cNvPr id="116" name="Picture 115"/>
            <p:cNvPicPr>
              <a:picLocks noChangeAspect="1"/>
            </p:cNvPicPr>
            <p:nvPr/>
          </p:nvPicPr>
          <p:blipFill rotWithShape="1">
            <a:blip r:embed="rId2"/>
            <a:srcRect l="12930" t="21535" r="22219" b="24214"/>
            <a:stretch/>
          </p:blipFill>
          <p:spPr>
            <a:xfrm>
              <a:off x="1226127" y="1191208"/>
              <a:ext cx="9883206" cy="46506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 rotWithShape="1">
            <a:blip r:embed="rId3"/>
            <a:srcRect l="12860" t="33195" r="60837" b="12480"/>
            <a:stretch/>
          </p:blipFill>
          <p:spPr>
            <a:xfrm>
              <a:off x="7110706" y="1180817"/>
              <a:ext cx="4008475" cy="46570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121" name="Straight Connector 120"/>
            <p:cNvCxnSpPr/>
            <p:nvPr/>
          </p:nvCxnSpPr>
          <p:spPr>
            <a:xfrm>
              <a:off x="7096568" y="1616887"/>
              <a:ext cx="142005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1226127" y="1398678"/>
              <a:ext cx="142005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7096568" y="5826522"/>
              <a:ext cx="142005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urved Connector 123"/>
            <p:cNvCxnSpPr>
              <a:stCxn id="261" idx="3"/>
              <a:endCxn id="270" idx="0"/>
            </p:cNvCxnSpPr>
            <p:nvPr/>
          </p:nvCxnSpPr>
          <p:spPr>
            <a:xfrm>
              <a:off x="9052662" y="1954366"/>
              <a:ext cx="633846" cy="696191"/>
            </a:xfrm>
            <a:prstGeom prst="curvedConnector2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7110706" y="1334598"/>
              <a:ext cx="2183765" cy="0"/>
            </a:xfrm>
            <a:prstGeom prst="line">
              <a:avLst/>
            </a:prstGeom>
            <a:ln w="209550">
              <a:solidFill>
                <a:srgbClr val="FFFF00">
                  <a:alpha val="4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5" name="Group 224"/>
            <p:cNvGrpSpPr/>
            <p:nvPr/>
          </p:nvGrpSpPr>
          <p:grpSpPr>
            <a:xfrm>
              <a:off x="1720813" y="1581557"/>
              <a:ext cx="2942198" cy="3177918"/>
              <a:chOff x="2650286" y="1018309"/>
              <a:chExt cx="2942198" cy="3177918"/>
            </a:xfrm>
            <a:solidFill>
              <a:srgbClr val="A73E3B">
                <a:alpha val="50196"/>
              </a:srgbClr>
            </a:solidFill>
          </p:grpSpPr>
          <p:sp>
            <p:nvSpPr>
              <p:cNvPr id="226" name="Rectangle 225"/>
              <p:cNvSpPr/>
              <p:nvPr/>
            </p:nvSpPr>
            <p:spPr>
              <a:xfrm>
                <a:off x="3065318" y="1018309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27" name="Rectangle 226"/>
              <p:cNvSpPr/>
              <p:nvPr/>
            </p:nvSpPr>
            <p:spPr>
              <a:xfrm>
                <a:off x="3823855" y="1018309"/>
                <a:ext cx="249382" cy="249382"/>
              </a:xfrm>
              <a:prstGeom prst="rect">
                <a:avLst/>
              </a:prstGeom>
              <a:solidFill>
                <a:srgbClr val="FFFF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28" name="Rectangle 227"/>
              <p:cNvSpPr/>
              <p:nvPr/>
            </p:nvSpPr>
            <p:spPr>
              <a:xfrm>
                <a:off x="4582392" y="1018309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29" name="Rectangle 228"/>
              <p:cNvSpPr/>
              <p:nvPr/>
            </p:nvSpPr>
            <p:spPr>
              <a:xfrm>
                <a:off x="5340929" y="1018309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30" name="Rectangle 229"/>
              <p:cNvSpPr/>
              <p:nvPr/>
            </p:nvSpPr>
            <p:spPr>
              <a:xfrm>
                <a:off x="4987639" y="1423554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4208320" y="1423554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3429001" y="1423554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2650286" y="1423554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3065318" y="1839191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3823855" y="1839191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36" name="Rectangle 235"/>
              <p:cNvSpPr/>
              <p:nvPr/>
            </p:nvSpPr>
            <p:spPr>
              <a:xfrm>
                <a:off x="4582392" y="1839191"/>
                <a:ext cx="249382" cy="249382"/>
              </a:xfrm>
              <a:prstGeom prst="rect">
                <a:avLst/>
              </a:prstGeom>
              <a:solidFill>
                <a:srgbClr val="FFFF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37" name="Rectangle 236"/>
              <p:cNvSpPr/>
              <p:nvPr/>
            </p:nvSpPr>
            <p:spPr>
              <a:xfrm>
                <a:off x="5340929" y="1839191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4987639" y="2264975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4208320" y="2264975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3429001" y="2264975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2650286" y="2264975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42" name="Rectangle 241"/>
              <p:cNvSpPr/>
              <p:nvPr/>
            </p:nvSpPr>
            <p:spPr>
              <a:xfrm>
                <a:off x="3075709" y="2691246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43" name="Rectangle 242"/>
              <p:cNvSpPr/>
              <p:nvPr/>
            </p:nvSpPr>
            <p:spPr>
              <a:xfrm>
                <a:off x="3823855" y="2691246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4582392" y="2691246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45" name="Rectangle 244"/>
              <p:cNvSpPr/>
              <p:nvPr/>
            </p:nvSpPr>
            <p:spPr>
              <a:xfrm>
                <a:off x="5340929" y="2691246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46" name="Rectangle 245"/>
              <p:cNvSpPr/>
              <p:nvPr/>
            </p:nvSpPr>
            <p:spPr>
              <a:xfrm>
                <a:off x="4987639" y="3106396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47" name="Rectangle 246"/>
              <p:cNvSpPr/>
              <p:nvPr/>
            </p:nvSpPr>
            <p:spPr>
              <a:xfrm>
                <a:off x="4208320" y="3105910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48" name="Rectangle 247"/>
              <p:cNvSpPr/>
              <p:nvPr/>
            </p:nvSpPr>
            <p:spPr>
              <a:xfrm>
                <a:off x="3429001" y="3105910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49" name="Rectangle 248"/>
              <p:cNvSpPr/>
              <p:nvPr/>
            </p:nvSpPr>
            <p:spPr>
              <a:xfrm>
                <a:off x="2650286" y="3105910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50" name="Rectangle 249"/>
              <p:cNvSpPr/>
              <p:nvPr/>
            </p:nvSpPr>
            <p:spPr>
              <a:xfrm>
                <a:off x="3210791" y="3512128"/>
                <a:ext cx="124691" cy="2493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51" name="Rectangle 250"/>
              <p:cNvSpPr/>
              <p:nvPr/>
            </p:nvSpPr>
            <p:spPr>
              <a:xfrm>
                <a:off x="3063145" y="3540038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3823855" y="3512128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4582392" y="3512128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54" name="Rectangle 253"/>
              <p:cNvSpPr/>
              <p:nvPr/>
            </p:nvSpPr>
            <p:spPr>
              <a:xfrm>
                <a:off x="5343102" y="3512128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2650286" y="3946845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56" name="Rectangle 255"/>
              <p:cNvSpPr/>
              <p:nvPr/>
            </p:nvSpPr>
            <p:spPr>
              <a:xfrm>
                <a:off x="3429001" y="3946845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57" name="Rectangle 256"/>
              <p:cNvSpPr/>
              <p:nvPr/>
            </p:nvSpPr>
            <p:spPr>
              <a:xfrm>
                <a:off x="4208320" y="3946845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58" name="Rectangle 257"/>
              <p:cNvSpPr/>
              <p:nvPr/>
            </p:nvSpPr>
            <p:spPr>
              <a:xfrm>
                <a:off x="4987639" y="3946845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</p:grpSp>
        <p:grpSp>
          <p:nvGrpSpPr>
            <p:cNvPr id="259" name="Group 258"/>
            <p:cNvGrpSpPr/>
            <p:nvPr/>
          </p:nvGrpSpPr>
          <p:grpSpPr>
            <a:xfrm>
              <a:off x="7629711" y="1829675"/>
              <a:ext cx="2942198" cy="3177918"/>
              <a:chOff x="2650286" y="1018309"/>
              <a:chExt cx="2942198" cy="3177918"/>
            </a:xfrm>
            <a:solidFill>
              <a:srgbClr val="A73E3B">
                <a:alpha val="50196"/>
              </a:srgbClr>
            </a:solidFill>
          </p:grpSpPr>
          <p:sp>
            <p:nvSpPr>
              <p:cNvPr id="260" name="Rectangle 259"/>
              <p:cNvSpPr/>
              <p:nvPr/>
            </p:nvSpPr>
            <p:spPr>
              <a:xfrm>
                <a:off x="3065318" y="1018309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61" name="Rectangle 260"/>
              <p:cNvSpPr/>
              <p:nvPr/>
            </p:nvSpPr>
            <p:spPr>
              <a:xfrm>
                <a:off x="3823855" y="1018309"/>
                <a:ext cx="249382" cy="249382"/>
              </a:xfrm>
              <a:prstGeom prst="rect">
                <a:avLst/>
              </a:prstGeom>
              <a:solidFill>
                <a:srgbClr val="FFFF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62" name="Rectangle 261"/>
              <p:cNvSpPr/>
              <p:nvPr/>
            </p:nvSpPr>
            <p:spPr>
              <a:xfrm>
                <a:off x="4582392" y="1018309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63" name="Rectangle 262"/>
              <p:cNvSpPr/>
              <p:nvPr/>
            </p:nvSpPr>
            <p:spPr>
              <a:xfrm>
                <a:off x="5340929" y="1018309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4987639" y="1423554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4208320" y="1423554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66" name="Rectangle 265"/>
              <p:cNvSpPr/>
              <p:nvPr/>
            </p:nvSpPr>
            <p:spPr>
              <a:xfrm>
                <a:off x="3429001" y="1423554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67" name="Rectangle 266"/>
              <p:cNvSpPr/>
              <p:nvPr/>
            </p:nvSpPr>
            <p:spPr>
              <a:xfrm>
                <a:off x="2650286" y="1423554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68" name="Rectangle 267"/>
              <p:cNvSpPr/>
              <p:nvPr/>
            </p:nvSpPr>
            <p:spPr>
              <a:xfrm>
                <a:off x="3065318" y="1839191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69" name="Rectangle 268"/>
              <p:cNvSpPr/>
              <p:nvPr/>
            </p:nvSpPr>
            <p:spPr>
              <a:xfrm>
                <a:off x="3823855" y="1839191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70" name="Rectangle 269"/>
              <p:cNvSpPr/>
              <p:nvPr/>
            </p:nvSpPr>
            <p:spPr>
              <a:xfrm>
                <a:off x="4582392" y="1839191"/>
                <a:ext cx="249382" cy="249382"/>
              </a:xfrm>
              <a:prstGeom prst="rect">
                <a:avLst/>
              </a:prstGeom>
              <a:solidFill>
                <a:srgbClr val="FFFF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71" name="Rectangle 270"/>
              <p:cNvSpPr/>
              <p:nvPr/>
            </p:nvSpPr>
            <p:spPr>
              <a:xfrm>
                <a:off x="5340929" y="1839191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4987639" y="2264975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73" name="Rectangle 272"/>
              <p:cNvSpPr/>
              <p:nvPr/>
            </p:nvSpPr>
            <p:spPr>
              <a:xfrm>
                <a:off x="4208320" y="2264975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74" name="Rectangle 273"/>
              <p:cNvSpPr/>
              <p:nvPr/>
            </p:nvSpPr>
            <p:spPr>
              <a:xfrm>
                <a:off x="3429001" y="2264975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75" name="Rectangle 274"/>
              <p:cNvSpPr/>
              <p:nvPr/>
            </p:nvSpPr>
            <p:spPr>
              <a:xfrm>
                <a:off x="2650286" y="2264975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76" name="Rectangle 275"/>
              <p:cNvSpPr/>
              <p:nvPr/>
            </p:nvSpPr>
            <p:spPr>
              <a:xfrm>
                <a:off x="3075709" y="2691246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77" name="Rectangle 276"/>
              <p:cNvSpPr/>
              <p:nvPr/>
            </p:nvSpPr>
            <p:spPr>
              <a:xfrm>
                <a:off x="3823855" y="2691246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78" name="Rectangle 277"/>
              <p:cNvSpPr/>
              <p:nvPr/>
            </p:nvSpPr>
            <p:spPr>
              <a:xfrm>
                <a:off x="4582392" y="2691246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79" name="Rectangle 278"/>
              <p:cNvSpPr/>
              <p:nvPr/>
            </p:nvSpPr>
            <p:spPr>
              <a:xfrm>
                <a:off x="5340929" y="2691246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80" name="Rectangle 279"/>
              <p:cNvSpPr/>
              <p:nvPr/>
            </p:nvSpPr>
            <p:spPr>
              <a:xfrm>
                <a:off x="4987639" y="3106396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81" name="Rectangle 280"/>
              <p:cNvSpPr/>
              <p:nvPr/>
            </p:nvSpPr>
            <p:spPr>
              <a:xfrm>
                <a:off x="4208320" y="3105910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82" name="Rectangle 281"/>
              <p:cNvSpPr/>
              <p:nvPr/>
            </p:nvSpPr>
            <p:spPr>
              <a:xfrm>
                <a:off x="3429001" y="3105910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83" name="Rectangle 282"/>
              <p:cNvSpPr/>
              <p:nvPr/>
            </p:nvSpPr>
            <p:spPr>
              <a:xfrm>
                <a:off x="2650286" y="3105910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84" name="Rectangle 283"/>
              <p:cNvSpPr/>
              <p:nvPr/>
            </p:nvSpPr>
            <p:spPr>
              <a:xfrm>
                <a:off x="3210791" y="3512128"/>
                <a:ext cx="124691" cy="2493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85" name="Rectangle 284"/>
              <p:cNvSpPr/>
              <p:nvPr/>
            </p:nvSpPr>
            <p:spPr>
              <a:xfrm>
                <a:off x="3063145" y="3540038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86" name="Rectangle 285"/>
              <p:cNvSpPr/>
              <p:nvPr/>
            </p:nvSpPr>
            <p:spPr>
              <a:xfrm>
                <a:off x="3823855" y="3512128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87" name="Rectangle 286"/>
              <p:cNvSpPr/>
              <p:nvPr/>
            </p:nvSpPr>
            <p:spPr>
              <a:xfrm>
                <a:off x="4582392" y="3512128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88" name="Rectangle 287"/>
              <p:cNvSpPr/>
              <p:nvPr/>
            </p:nvSpPr>
            <p:spPr>
              <a:xfrm>
                <a:off x="5343102" y="3512128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89" name="Rectangle 288"/>
              <p:cNvSpPr/>
              <p:nvPr/>
            </p:nvSpPr>
            <p:spPr>
              <a:xfrm>
                <a:off x="2650286" y="3946845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90" name="Rectangle 289"/>
              <p:cNvSpPr/>
              <p:nvPr/>
            </p:nvSpPr>
            <p:spPr>
              <a:xfrm>
                <a:off x="3429001" y="3946845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91" name="Rectangle 290"/>
              <p:cNvSpPr/>
              <p:nvPr/>
            </p:nvSpPr>
            <p:spPr>
              <a:xfrm>
                <a:off x="4208320" y="3946845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92" name="Rectangle 291"/>
              <p:cNvSpPr/>
              <p:nvPr/>
            </p:nvSpPr>
            <p:spPr>
              <a:xfrm>
                <a:off x="4987639" y="3946845"/>
                <a:ext cx="249382" cy="2493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708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71" y="294382"/>
            <a:ext cx="10972440" cy="1144800"/>
          </a:xfrm>
        </p:spPr>
        <p:txBody>
          <a:bodyPr/>
          <a:lstStyle/>
          <a:p>
            <a:pPr algn="ctr"/>
            <a:r>
              <a:rPr lang="en-ZA" dirty="0" smtClean="0"/>
              <a:t>Content</a:t>
            </a:r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1741729" y="1740518"/>
            <a:ext cx="9850582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2800" dirty="0"/>
              <a:t>Recap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2800" dirty="0"/>
              <a:t>High Level Design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2800" dirty="0"/>
              <a:t>Low Level </a:t>
            </a:r>
            <a:r>
              <a:rPr lang="en-ZA" sz="2800" dirty="0" smtClean="0"/>
              <a:t>Design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2800" dirty="0" smtClean="0"/>
              <a:t>References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2800" dirty="0" smtClean="0"/>
              <a:t>Prototype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2800" dirty="0" smtClean="0"/>
              <a:t>Project Plan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192325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625948"/>
              </p:ext>
            </p:extLst>
          </p:nvPr>
        </p:nvGraphicFramePr>
        <p:xfrm>
          <a:off x="5465042" y="794557"/>
          <a:ext cx="5642839" cy="5331231"/>
        </p:xfrm>
        <a:graphic>
          <a:graphicData uri="http://schemas.openxmlformats.org/drawingml/2006/table">
            <a:tbl>
              <a:tblPr/>
              <a:tblGrid>
                <a:gridCol w="795301"/>
                <a:gridCol w="807923"/>
                <a:gridCol w="807923"/>
                <a:gridCol w="807923"/>
                <a:gridCol w="807923"/>
                <a:gridCol w="807923"/>
                <a:gridCol w="807923"/>
              </a:tblGrid>
              <a:tr h="265298"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633" marR="12633" marT="12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game 1</a:t>
                      </a:r>
                    </a:p>
                  </a:txBody>
                  <a:tcPr marL="12633" marR="12633" marT="12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game 2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game 3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game 4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game 5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Fitness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5266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agent 1</a:t>
                      </a:r>
                    </a:p>
                  </a:txBody>
                  <a:tcPr marL="12633" marR="12633" marT="12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12633" marR="12633" marT="12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5266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agent 2</a:t>
                      </a:r>
                    </a:p>
                  </a:txBody>
                  <a:tcPr marL="12633" marR="12633" marT="12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633" marR="12633" marT="12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5266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agent 3</a:t>
                      </a:r>
                    </a:p>
                  </a:txBody>
                  <a:tcPr marL="12633" marR="12633" marT="12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633" marR="12633" marT="12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5266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agent 4</a:t>
                      </a:r>
                    </a:p>
                  </a:txBody>
                  <a:tcPr marL="12633" marR="12633" marT="12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633" marR="12633" marT="12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5266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agent 5</a:t>
                      </a:r>
                    </a:p>
                  </a:txBody>
                  <a:tcPr marL="12633" marR="12633" marT="12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633" marR="12633" marT="12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5266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agent 6</a:t>
                      </a:r>
                    </a:p>
                  </a:txBody>
                  <a:tcPr marL="12633" marR="12633" marT="12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633" marR="12633" marT="12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5266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agent 7</a:t>
                      </a:r>
                    </a:p>
                  </a:txBody>
                  <a:tcPr marL="12633" marR="12633" marT="12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12633" marR="12633" marT="12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5266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agent 8</a:t>
                      </a:r>
                    </a:p>
                  </a:txBody>
                  <a:tcPr marL="12633" marR="12633" marT="12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633" marR="12633" marT="12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5266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agent 9</a:t>
                      </a:r>
                    </a:p>
                  </a:txBody>
                  <a:tcPr marL="12633" marR="12633" marT="12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633" marR="12633" marT="12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5266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agent 10</a:t>
                      </a:r>
                    </a:p>
                  </a:txBody>
                  <a:tcPr marL="12633" marR="12633" marT="12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633" marR="12633" marT="12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5266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agent 11</a:t>
                      </a:r>
                    </a:p>
                  </a:txBody>
                  <a:tcPr marL="12633" marR="12633" marT="12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12633" marR="12633" marT="12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5266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agent 12</a:t>
                      </a:r>
                    </a:p>
                  </a:txBody>
                  <a:tcPr marL="12633" marR="12633" marT="12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12633" marR="12633" marT="12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5266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agent 13</a:t>
                      </a:r>
                    </a:p>
                  </a:txBody>
                  <a:tcPr marL="12633" marR="12633" marT="12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633" marR="12633" marT="12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5266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agent 14</a:t>
                      </a:r>
                    </a:p>
                  </a:txBody>
                  <a:tcPr marL="12633" marR="12633" marT="12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633" marR="12633" marT="12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5266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agent 15</a:t>
                      </a:r>
                    </a:p>
                  </a:txBody>
                  <a:tcPr marL="12633" marR="12633" marT="12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633" marR="12633" marT="12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5266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agent 16</a:t>
                      </a:r>
                    </a:p>
                  </a:txBody>
                  <a:tcPr marL="12633" marR="12633" marT="12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633" marR="12633" marT="12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5266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agent 17</a:t>
                      </a:r>
                    </a:p>
                  </a:txBody>
                  <a:tcPr marL="12633" marR="12633" marT="12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12633" marR="12633" marT="12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5266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agent 18</a:t>
                      </a:r>
                    </a:p>
                  </a:txBody>
                  <a:tcPr marL="12633" marR="12633" marT="12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12633" marR="12633" marT="12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5266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agent 19</a:t>
                      </a:r>
                    </a:p>
                  </a:txBody>
                  <a:tcPr marL="12633" marR="12633" marT="12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633" marR="12633" marT="12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5298"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agent 20</a:t>
                      </a:r>
                    </a:p>
                  </a:txBody>
                  <a:tcPr marL="12633" marR="12633" marT="12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633" marR="12633" marT="126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2633" marR="12633" marT="12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36673" y="4321411"/>
            <a:ext cx="441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 smtClean="0"/>
              <a:t>Global best = Agent 20</a:t>
            </a:r>
            <a:endParaRPr lang="en-ZA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936673" y="2890607"/>
            <a:ext cx="43264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 smtClean="0"/>
              <a:t>Obtaining fitness of particles</a:t>
            </a:r>
            <a:endParaRPr lang="en-ZA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36673" y="1046877"/>
            <a:ext cx="4932499" cy="1144800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mtClean="0"/>
              <a:t>Training Example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5476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ecker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1212" y="44345"/>
            <a:ext cx="10472305" cy="67720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121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516" y="637282"/>
            <a:ext cx="10972440" cy="1144800"/>
          </a:xfrm>
        </p:spPr>
        <p:txBody>
          <a:bodyPr/>
          <a:lstStyle/>
          <a:p>
            <a:pPr algn="ctr"/>
            <a:r>
              <a:rPr lang="en-ZA" sz="4000" dirty="0" smtClean="0"/>
              <a:t>Benchmark – Games Played with Randomly Selected Moves</a:t>
            </a:r>
            <a:endParaRPr lang="en-ZA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5969" r="58116" b="20399"/>
          <a:stretch/>
        </p:blipFill>
        <p:spPr>
          <a:xfrm>
            <a:off x="1464353" y="2171700"/>
            <a:ext cx="9415694" cy="425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3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1371600" y="685800"/>
            <a:ext cx="9600480" cy="148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ZA" sz="4400" spc="-1">
                <a:solidFill>
                  <a:srgbClr val="191B0E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Project Plan</a:t>
            </a:r>
            <a:endParaRPr lang="en-ZA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1371600" y="1428840"/>
            <a:ext cx="9600480" cy="478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84120" indent="-383400">
              <a:lnSpc>
                <a:spcPct val="160000"/>
              </a:lnSpc>
              <a:buClr>
                <a:srgbClr val="191B0E"/>
              </a:buClr>
              <a:buFont typeface="Franklin Gothic Book"/>
              <a:buChar char="■"/>
            </a:pPr>
            <a:r>
              <a:rPr lang="en-ZA" sz="2400" spc="-1" dirty="0">
                <a:solidFill>
                  <a:srgbClr val="191B0E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Term 1 – </a:t>
            </a:r>
            <a:r>
              <a:rPr lang="en-ZA" sz="2400" spc="-1" dirty="0" smtClean="0">
                <a:solidFill>
                  <a:srgbClr val="191B0E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Research</a:t>
            </a:r>
            <a:r>
              <a:rPr lang="en-ZA" i="1" spc="-1" dirty="0" smtClean="0">
                <a:solidFill>
                  <a:srgbClr val="191B0E"/>
                </a:solidFill>
                <a:uFill>
                  <a:solidFill>
                    <a:srgbClr val="FFFFFF"/>
                  </a:solidFill>
                </a:uFill>
                <a:latin typeface="Franklin Gothic Book"/>
                <a:sym typeface="Wingdings" panose="05000000000000000000" pitchFamily="2" charset="2"/>
              </a:rPr>
              <a:t> </a:t>
            </a:r>
            <a:r>
              <a:rPr lang="en-ZA" sz="2400" b="1" i="1" spc="-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Franklin Gothic Book"/>
                <a:sym typeface="Wingdings" panose="05000000000000000000" pitchFamily="2" charset="2"/>
              </a:rPr>
              <a:t></a:t>
            </a:r>
            <a:endParaRPr lang="en-ZA" b="1" spc="-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914400" lvl="1" indent="-383400">
              <a:lnSpc>
                <a:spcPct val="160000"/>
              </a:lnSpc>
              <a:buClr>
                <a:srgbClr val="191B0E"/>
              </a:buClr>
              <a:buFont typeface="Franklin Gothic Book"/>
              <a:buChar char="–"/>
            </a:pPr>
            <a:r>
              <a:rPr lang="en-ZA" sz="2200" i="1" spc="-1" dirty="0">
                <a:solidFill>
                  <a:srgbClr val="191B0E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Research related works and determine </a:t>
            </a:r>
            <a:r>
              <a:rPr lang="en-ZA" sz="2200" i="1" spc="-1" dirty="0" smtClean="0">
                <a:solidFill>
                  <a:srgbClr val="191B0E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requirements</a:t>
            </a:r>
            <a:endParaRPr lang="en-Z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84120" indent="-383400">
              <a:lnSpc>
                <a:spcPct val="160000"/>
              </a:lnSpc>
              <a:buClr>
                <a:srgbClr val="191B0E"/>
              </a:buClr>
              <a:buFont typeface="Franklin Gothic Book"/>
              <a:buChar char="■"/>
            </a:pPr>
            <a:r>
              <a:rPr lang="en-ZA" sz="2400" spc="-1" dirty="0">
                <a:solidFill>
                  <a:srgbClr val="191B0E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Term 2 – Designing and </a:t>
            </a:r>
            <a:r>
              <a:rPr lang="en-ZA" sz="2400" spc="-1" dirty="0" smtClean="0">
                <a:solidFill>
                  <a:srgbClr val="191B0E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Prototyping</a:t>
            </a:r>
            <a:r>
              <a:rPr lang="en-ZA" i="1" spc="-1" dirty="0" smtClean="0">
                <a:solidFill>
                  <a:srgbClr val="191B0E"/>
                </a:solidFill>
                <a:uFill>
                  <a:solidFill>
                    <a:srgbClr val="FFFFFF"/>
                  </a:solidFill>
                </a:uFill>
                <a:latin typeface="Franklin Gothic Book"/>
                <a:sym typeface="Wingdings" panose="05000000000000000000" pitchFamily="2" charset="2"/>
              </a:rPr>
              <a:t>  </a:t>
            </a:r>
            <a:r>
              <a:rPr lang="en-ZA" sz="2400" b="1" i="1" spc="-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Franklin Gothic Book"/>
                <a:sym typeface="Wingdings" panose="05000000000000000000" pitchFamily="2" charset="2"/>
              </a:rPr>
              <a:t></a:t>
            </a:r>
            <a:endParaRPr lang="en-ZA" b="1" i="1" spc="-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914400" lvl="1" indent="-383400">
              <a:lnSpc>
                <a:spcPct val="160000"/>
              </a:lnSpc>
              <a:buClr>
                <a:srgbClr val="191B0E"/>
              </a:buClr>
              <a:buFont typeface="Franklin Gothic Book"/>
              <a:buChar char="–"/>
            </a:pPr>
            <a:r>
              <a:rPr lang="en-ZA" sz="2200" i="1" spc="-1" dirty="0">
                <a:solidFill>
                  <a:srgbClr val="191B0E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Design program and neural net</a:t>
            </a:r>
            <a:endParaRPr lang="en-Z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84120" indent="-383400">
              <a:lnSpc>
                <a:spcPct val="160000"/>
              </a:lnSpc>
              <a:buClr>
                <a:srgbClr val="191B0E"/>
              </a:buClr>
              <a:buFont typeface="Franklin Gothic Book"/>
              <a:buChar char="■"/>
            </a:pPr>
            <a:r>
              <a:rPr lang="en-ZA" sz="2400" spc="-1" dirty="0">
                <a:solidFill>
                  <a:srgbClr val="191B0E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Term 3 – Implementation of Design</a:t>
            </a:r>
            <a:endParaRPr lang="en-Z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914400" lvl="1" indent="-383400">
              <a:lnSpc>
                <a:spcPct val="160000"/>
              </a:lnSpc>
              <a:buClr>
                <a:srgbClr val="191B0E"/>
              </a:buClr>
              <a:buFont typeface="Franklin Gothic Book"/>
              <a:buChar char="–"/>
            </a:pPr>
            <a:r>
              <a:rPr lang="en-ZA" sz="2200" i="1" spc="-1" dirty="0">
                <a:solidFill>
                  <a:srgbClr val="191B0E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Create program and train neural net</a:t>
            </a:r>
            <a:endParaRPr lang="en-Z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84120" indent="-383400">
              <a:lnSpc>
                <a:spcPct val="160000"/>
              </a:lnSpc>
              <a:buClr>
                <a:srgbClr val="191B0E"/>
              </a:buClr>
              <a:buFont typeface="Franklin Gothic Book"/>
              <a:buChar char="■"/>
            </a:pPr>
            <a:r>
              <a:rPr lang="en-ZA" sz="2400" spc="-1" dirty="0">
                <a:solidFill>
                  <a:srgbClr val="191B0E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Term 4 – Testing and Refining</a:t>
            </a:r>
            <a:endParaRPr lang="en-Z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914400" lvl="1" indent="-383400">
              <a:lnSpc>
                <a:spcPct val="160000"/>
              </a:lnSpc>
              <a:buClr>
                <a:srgbClr val="191B0E"/>
              </a:buClr>
              <a:buFont typeface="Franklin Gothic Book"/>
              <a:buChar char="–"/>
            </a:pPr>
            <a:r>
              <a:rPr lang="en-ZA" sz="2200" i="1" spc="-1" dirty="0">
                <a:solidFill>
                  <a:srgbClr val="191B0E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Test competency and refine program if necessary</a:t>
            </a:r>
            <a:endParaRPr lang="en-Z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46618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1371600" y="685800"/>
            <a:ext cx="9600480" cy="148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ZA" sz="6600" spc="-1" dirty="0">
                <a:solidFill>
                  <a:srgbClr val="191B0E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Questions?</a:t>
            </a:r>
            <a:endParaRPr lang="en-Z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97" name="Content Placeholder 3"/>
          <p:cNvPicPr/>
          <p:nvPr/>
        </p:nvPicPr>
        <p:blipFill>
          <a:blip r:embed="rId2"/>
          <a:stretch/>
        </p:blipFill>
        <p:spPr>
          <a:xfrm>
            <a:off x="4374000" y="1945440"/>
            <a:ext cx="3595680" cy="35956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796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054" y="273600"/>
            <a:ext cx="10729866" cy="1144800"/>
          </a:xfrm>
        </p:spPr>
        <p:txBody>
          <a:bodyPr/>
          <a:lstStyle/>
          <a:p>
            <a:pPr algn="ctr"/>
            <a:r>
              <a:rPr lang="en-ZA" dirty="0" smtClean="0"/>
              <a:t>Recap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852054" y="1451622"/>
            <a:ext cx="10729865" cy="3636819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ZA" sz="3200" dirty="0" smtClean="0"/>
              <a:t>Checkers</a:t>
            </a:r>
          </a:p>
          <a:p>
            <a:pPr marL="457200" indent="-45720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ZA" sz="3200" dirty="0" smtClean="0"/>
              <a:t>Neural Network</a:t>
            </a:r>
          </a:p>
          <a:p>
            <a:pPr marL="457200" indent="-45720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ZA" sz="3200" dirty="0" smtClean="0"/>
              <a:t>Neural Network evaluates board positions to find best move.</a:t>
            </a:r>
          </a:p>
          <a:p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49" y="4016387"/>
            <a:ext cx="2149186" cy="21491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987" y="4011310"/>
            <a:ext cx="3145223" cy="215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318" y="273600"/>
            <a:ext cx="10802602" cy="1144800"/>
          </a:xfrm>
        </p:spPr>
        <p:txBody>
          <a:bodyPr/>
          <a:lstStyle/>
          <a:p>
            <a:pPr algn="ctr"/>
            <a:r>
              <a:rPr lang="en-ZA" dirty="0" smtClean="0"/>
              <a:t>High Level Design</a:t>
            </a:r>
            <a:endParaRPr lang="en-ZA" dirty="0"/>
          </a:p>
        </p:txBody>
      </p:sp>
      <p:grpSp>
        <p:nvGrpSpPr>
          <p:cNvPr id="9" name="Group 8"/>
          <p:cNvGrpSpPr/>
          <p:nvPr/>
        </p:nvGrpSpPr>
        <p:grpSpPr>
          <a:xfrm>
            <a:off x="1976908" y="2291320"/>
            <a:ext cx="8407421" cy="3143042"/>
            <a:chOff x="1976908" y="2291320"/>
            <a:chExt cx="8407421" cy="3143042"/>
          </a:xfrm>
        </p:grpSpPr>
        <p:grpSp>
          <p:nvGrpSpPr>
            <p:cNvPr id="8" name="Group 7"/>
            <p:cNvGrpSpPr/>
            <p:nvPr/>
          </p:nvGrpSpPr>
          <p:grpSpPr>
            <a:xfrm>
              <a:off x="1976908" y="2291320"/>
              <a:ext cx="8407421" cy="3143042"/>
              <a:chOff x="1976908" y="2384922"/>
              <a:chExt cx="8407421" cy="3143042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6908" y="2384922"/>
                <a:ext cx="8407421" cy="3143042"/>
              </a:xfrm>
              <a:prstGeom prst="rect">
                <a:avLst/>
              </a:prstGeom>
            </p:spPr>
          </p:pic>
          <p:sp>
            <p:nvSpPr>
              <p:cNvPr id="3" name="Rectangle 2"/>
              <p:cNvSpPr/>
              <p:nvPr/>
            </p:nvSpPr>
            <p:spPr>
              <a:xfrm>
                <a:off x="5569527" y="3345873"/>
                <a:ext cx="176646" cy="10910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>
                <a:off x="8188036" y="3345873"/>
                <a:ext cx="0" cy="109104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/>
            <p:cNvCxnSpPr/>
            <p:nvPr/>
          </p:nvCxnSpPr>
          <p:spPr>
            <a:xfrm>
              <a:off x="5355771" y="4353707"/>
              <a:ext cx="604157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341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26" y="512590"/>
            <a:ext cx="10792211" cy="1144800"/>
          </a:xfrm>
        </p:spPr>
        <p:txBody>
          <a:bodyPr/>
          <a:lstStyle/>
          <a:p>
            <a:pPr algn="ctr"/>
            <a:r>
              <a:rPr lang="en-ZA" sz="5400" dirty="0" smtClean="0"/>
              <a:t>Low Level Design</a:t>
            </a:r>
            <a:endParaRPr lang="en-ZA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1063093" y="1657390"/>
            <a:ext cx="559031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ZA" sz="2400" dirty="0"/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2800" dirty="0"/>
              <a:t>Checkers</a:t>
            </a:r>
          </a:p>
          <a:p>
            <a:pPr marL="800100" lvl="3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2800" dirty="0"/>
              <a:t>Neural Network</a:t>
            </a:r>
          </a:p>
          <a:p>
            <a:pPr marL="800100" lvl="3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2800" dirty="0"/>
              <a:t>Particle Swarm Optimization</a:t>
            </a:r>
          </a:p>
          <a:p>
            <a:pPr marL="800100" lvl="3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2800" dirty="0"/>
              <a:t>Training</a:t>
            </a:r>
          </a:p>
          <a:p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356338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318" y="273600"/>
            <a:ext cx="10802602" cy="1144800"/>
          </a:xfrm>
        </p:spPr>
        <p:txBody>
          <a:bodyPr/>
          <a:lstStyle/>
          <a:p>
            <a:pPr algn="ctr"/>
            <a:r>
              <a:rPr lang="en-ZA" dirty="0" smtClean="0"/>
              <a:t>Checkers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756841" y="1246314"/>
            <a:ext cx="7574973" cy="5237934"/>
          </a:xfrm>
          <a:ln>
            <a:noFill/>
          </a:ln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ZA" sz="2400" dirty="0" smtClean="0"/>
              <a:t>Board positions are a list of size 32 made up of 1, -1, 2, -2 and 0.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ZA" sz="2400" dirty="0" smtClean="0"/>
              <a:t>Moves determined by index of board position.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ZA" sz="2400" dirty="0" smtClean="0"/>
              <a:t>Odd rows, plus </a:t>
            </a:r>
            <a:r>
              <a:rPr lang="en-ZA" sz="2400" b="1" dirty="0" smtClean="0">
                <a:solidFill>
                  <a:srgbClr val="FF0000"/>
                </a:solidFill>
              </a:rPr>
              <a:t>3</a:t>
            </a:r>
            <a:r>
              <a:rPr lang="en-ZA" sz="2400" dirty="0" smtClean="0"/>
              <a:t> or </a:t>
            </a:r>
            <a:r>
              <a:rPr lang="en-ZA" sz="2400" b="1" dirty="0" smtClean="0">
                <a:solidFill>
                  <a:srgbClr val="FF0000"/>
                </a:solidFill>
              </a:rPr>
              <a:t>4</a:t>
            </a:r>
            <a:r>
              <a:rPr lang="en-ZA" sz="2400" dirty="0" smtClean="0"/>
              <a:t> forward and </a:t>
            </a:r>
            <a:r>
              <a:rPr lang="en-ZA" sz="2400" b="1" dirty="0" smtClean="0">
                <a:solidFill>
                  <a:schemeClr val="accent6">
                    <a:lumMod val="75000"/>
                  </a:schemeClr>
                </a:solidFill>
              </a:rPr>
              <a:t>-4</a:t>
            </a:r>
            <a:r>
              <a:rPr lang="en-ZA" sz="2400" dirty="0" smtClean="0"/>
              <a:t> or </a:t>
            </a:r>
            <a:r>
              <a:rPr lang="en-ZA" sz="2400" b="1" dirty="0" smtClean="0">
                <a:solidFill>
                  <a:schemeClr val="accent6">
                    <a:lumMod val="75000"/>
                  </a:schemeClr>
                </a:solidFill>
              </a:rPr>
              <a:t>-5</a:t>
            </a:r>
            <a:r>
              <a:rPr lang="en-ZA" sz="2400" dirty="0" smtClean="0"/>
              <a:t> backward.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ZA" sz="2400" dirty="0" smtClean="0"/>
              <a:t>Even rows plus </a:t>
            </a:r>
            <a:r>
              <a:rPr lang="en-ZA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ZA" sz="2400" dirty="0" smtClean="0"/>
              <a:t> or </a:t>
            </a:r>
            <a:r>
              <a:rPr lang="en-ZA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ZA" sz="2400" dirty="0" smtClean="0"/>
              <a:t> forward and </a:t>
            </a:r>
            <a:r>
              <a:rPr lang="en-ZA" sz="2400" b="1" dirty="0" smtClean="0"/>
              <a:t>-3</a:t>
            </a:r>
            <a:r>
              <a:rPr lang="en-ZA" sz="2400" dirty="0" smtClean="0"/>
              <a:t> or </a:t>
            </a:r>
            <a:r>
              <a:rPr lang="en-ZA" sz="2400" b="1" dirty="0" smtClean="0"/>
              <a:t>-4</a:t>
            </a:r>
            <a:r>
              <a:rPr lang="en-ZA" sz="2400" dirty="0" smtClean="0"/>
              <a:t> backward.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ZA" sz="2400" dirty="0" smtClean="0"/>
              <a:t>Jumps </a:t>
            </a:r>
            <a:r>
              <a:rPr lang="en-ZA" sz="2400" b="1" dirty="0" smtClean="0">
                <a:solidFill>
                  <a:srgbClr val="7030A0"/>
                </a:solidFill>
              </a:rPr>
              <a:t>7</a:t>
            </a:r>
            <a:r>
              <a:rPr lang="en-ZA" sz="2400" dirty="0" smtClean="0"/>
              <a:t> or </a:t>
            </a:r>
            <a:r>
              <a:rPr lang="en-ZA" sz="2400" b="1" dirty="0" smtClean="0">
                <a:solidFill>
                  <a:srgbClr val="7030A0"/>
                </a:solidFill>
              </a:rPr>
              <a:t>9</a:t>
            </a:r>
            <a:r>
              <a:rPr lang="en-ZA" sz="2400" dirty="0" smtClean="0"/>
              <a:t> forward or </a:t>
            </a:r>
            <a:r>
              <a:rPr lang="en-ZA" sz="2400" b="1" dirty="0" smtClean="0"/>
              <a:t>-7</a:t>
            </a:r>
            <a:r>
              <a:rPr lang="en-ZA" sz="2400" dirty="0" smtClean="0"/>
              <a:t> and </a:t>
            </a:r>
            <a:r>
              <a:rPr lang="en-ZA" sz="2400" b="1" dirty="0" smtClean="0"/>
              <a:t>-9</a:t>
            </a:r>
            <a:r>
              <a:rPr lang="en-ZA" sz="2400" dirty="0" smtClean="0"/>
              <a:t> backward.</a:t>
            </a:r>
            <a:endParaRPr lang="en-ZA" sz="24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ZA" sz="2400" dirty="0" smtClean="0"/>
              <a:t>During games, valid moves will be obtained and then each move will be evaluated by a neural network.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ZA" sz="2400" dirty="0" smtClean="0"/>
              <a:t>The move with the highest score is chosen.</a:t>
            </a:r>
            <a:endParaRPr lang="en-ZA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8781852" y="3126494"/>
            <a:ext cx="2501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Board with index of positions.</a:t>
            </a:r>
            <a:endParaRPr lang="en-ZA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8732543" y="6182336"/>
            <a:ext cx="276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Board with values of positions.</a:t>
            </a:r>
            <a:endParaRPr lang="en-ZA" sz="1400" dirty="0"/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853247"/>
              </p:ext>
            </p:extLst>
          </p:nvPr>
        </p:nvGraphicFramePr>
        <p:xfrm>
          <a:off x="8781852" y="535758"/>
          <a:ext cx="2567584" cy="25907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948"/>
                <a:gridCol w="320948"/>
                <a:gridCol w="320948"/>
                <a:gridCol w="320948"/>
                <a:gridCol w="320948"/>
                <a:gridCol w="320948"/>
                <a:gridCol w="320948"/>
                <a:gridCol w="320948"/>
              </a:tblGrid>
              <a:tr h="323842">
                <a:tc>
                  <a:txBody>
                    <a:bodyPr/>
                    <a:lstStyle/>
                    <a:p>
                      <a:pPr algn="ctr"/>
                      <a:endParaRPr lang="en-ZA" sz="1000" dirty="0"/>
                    </a:p>
                  </a:txBody>
                  <a:tcPr marL="79715" marR="79715" marT="39857" marB="39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/>
                        <a:t>28</a:t>
                      </a:r>
                      <a:endParaRPr lang="en-ZA" sz="1000" dirty="0"/>
                    </a:p>
                  </a:txBody>
                  <a:tcPr marL="79715" marR="79715" marT="39857" marB="39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000"/>
                    </a:p>
                  </a:txBody>
                  <a:tcPr marL="79715" marR="79715" marT="39857" marB="39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/>
                        <a:t>29</a:t>
                      </a:r>
                      <a:endParaRPr lang="en-ZA" sz="1000" dirty="0"/>
                    </a:p>
                  </a:txBody>
                  <a:tcPr marL="79715" marR="79715" marT="39857" marB="39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000"/>
                    </a:p>
                  </a:txBody>
                  <a:tcPr marL="79715" marR="79715" marT="39857" marB="39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/>
                        <a:t>30</a:t>
                      </a:r>
                      <a:endParaRPr lang="en-ZA" sz="1000" dirty="0"/>
                    </a:p>
                  </a:txBody>
                  <a:tcPr marL="79715" marR="79715" marT="39857" marB="39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000"/>
                    </a:p>
                  </a:txBody>
                  <a:tcPr marL="79715" marR="79715" marT="39857" marB="39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/>
                        <a:t>31</a:t>
                      </a:r>
                      <a:endParaRPr lang="en-ZA" sz="1000" dirty="0"/>
                    </a:p>
                  </a:txBody>
                  <a:tcPr marL="79715" marR="79715" marT="39857" marB="39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23842"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/>
                        <a:t>24</a:t>
                      </a:r>
                      <a:endParaRPr lang="en-ZA" sz="1000" dirty="0"/>
                    </a:p>
                  </a:txBody>
                  <a:tcPr marL="79715" marR="79715" marT="39857" marB="39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000" dirty="0"/>
                    </a:p>
                  </a:txBody>
                  <a:tcPr marL="79715" marR="79715" marT="39857" marB="39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/>
                        <a:t>25</a:t>
                      </a:r>
                      <a:endParaRPr lang="en-ZA" sz="1000" dirty="0"/>
                    </a:p>
                  </a:txBody>
                  <a:tcPr marL="79715" marR="79715" marT="39857" marB="39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000"/>
                    </a:p>
                  </a:txBody>
                  <a:tcPr marL="79715" marR="79715" marT="39857" marB="39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/>
                        <a:t>26</a:t>
                      </a:r>
                      <a:endParaRPr lang="en-ZA" sz="1000" dirty="0"/>
                    </a:p>
                  </a:txBody>
                  <a:tcPr marL="79715" marR="79715" marT="39857" marB="39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000"/>
                    </a:p>
                  </a:txBody>
                  <a:tcPr marL="79715" marR="79715" marT="39857" marB="39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/>
                        <a:t>27</a:t>
                      </a:r>
                      <a:endParaRPr lang="en-ZA" sz="1000" dirty="0"/>
                    </a:p>
                  </a:txBody>
                  <a:tcPr marL="79715" marR="79715" marT="39857" marB="39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000" dirty="0"/>
                    </a:p>
                  </a:txBody>
                  <a:tcPr marL="79715" marR="79715" marT="39857" marB="39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3842">
                <a:tc>
                  <a:txBody>
                    <a:bodyPr/>
                    <a:lstStyle/>
                    <a:p>
                      <a:pPr algn="ctr"/>
                      <a:endParaRPr lang="en-ZA" sz="1000"/>
                    </a:p>
                  </a:txBody>
                  <a:tcPr marL="79715" marR="79715" marT="39857" marB="39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/>
                        <a:t>20</a:t>
                      </a:r>
                      <a:endParaRPr lang="en-ZA" sz="1000" dirty="0"/>
                    </a:p>
                  </a:txBody>
                  <a:tcPr marL="79715" marR="79715" marT="39857" marB="39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000"/>
                    </a:p>
                  </a:txBody>
                  <a:tcPr marL="79715" marR="79715" marT="39857" marB="39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/>
                        <a:t>21</a:t>
                      </a:r>
                      <a:endParaRPr lang="en-ZA" sz="1000" dirty="0"/>
                    </a:p>
                  </a:txBody>
                  <a:tcPr marL="79715" marR="79715" marT="39857" marB="39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000"/>
                    </a:p>
                  </a:txBody>
                  <a:tcPr marL="79715" marR="79715" marT="39857" marB="39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/>
                        <a:t>22</a:t>
                      </a:r>
                      <a:endParaRPr lang="en-ZA" sz="1000" dirty="0"/>
                    </a:p>
                  </a:txBody>
                  <a:tcPr marL="79715" marR="79715" marT="39857" marB="39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000"/>
                    </a:p>
                  </a:txBody>
                  <a:tcPr marL="79715" marR="79715" marT="39857" marB="39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/>
                        <a:t>23</a:t>
                      </a:r>
                      <a:endParaRPr lang="en-ZA" sz="1000" dirty="0"/>
                    </a:p>
                  </a:txBody>
                  <a:tcPr marL="79715" marR="79715" marT="39857" marB="39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23842"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/>
                        <a:t>16</a:t>
                      </a:r>
                      <a:endParaRPr lang="en-ZA" sz="1000" dirty="0"/>
                    </a:p>
                  </a:txBody>
                  <a:tcPr marL="79715" marR="79715" marT="39857" marB="39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000"/>
                    </a:p>
                  </a:txBody>
                  <a:tcPr marL="79715" marR="79715" marT="39857" marB="39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/>
                        <a:t>17</a:t>
                      </a:r>
                      <a:endParaRPr lang="en-ZA" sz="1000" dirty="0"/>
                    </a:p>
                  </a:txBody>
                  <a:tcPr marL="79715" marR="79715" marT="39857" marB="39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000"/>
                    </a:p>
                  </a:txBody>
                  <a:tcPr marL="79715" marR="79715" marT="39857" marB="39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/>
                        <a:t>18</a:t>
                      </a:r>
                      <a:endParaRPr lang="en-ZA" sz="1000" dirty="0"/>
                    </a:p>
                  </a:txBody>
                  <a:tcPr marL="79715" marR="79715" marT="39857" marB="39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000" dirty="0"/>
                    </a:p>
                  </a:txBody>
                  <a:tcPr marL="79715" marR="79715" marT="39857" marB="39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/>
                        <a:t>19</a:t>
                      </a:r>
                      <a:endParaRPr lang="en-ZA" sz="1000" dirty="0"/>
                    </a:p>
                  </a:txBody>
                  <a:tcPr marL="79715" marR="79715" marT="39857" marB="39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000" dirty="0"/>
                    </a:p>
                  </a:txBody>
                  <a:tcPr marL="79715" marR="79715" marT="39857" marB="39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3842">
                <a:tc>
                  <a:txBody>
                    <a:bodyPr/>
                    <a:lstStyle/>
                    <a:p>
                      <a:pPr algn="ctr"/>
                      <a:endParaRPr lang="en-ZA" sz="1000" dirty="0"/>
                    </a:p>
                  </a:txBody>
                  <a:tcPr marL="79715" marR="79715" marT="39857" marB="39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/>
                        <a:t>12</a:t>
                      </a:r>
                      <a:endParaRPr lang="en-ZA" sz="1000" dirty="0"/>
                    </a:p>
                  </a:txBody>
                  <a:tcPr marL="79715" marR="79715" marT="39857" marB="39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000" dirty="0"/>
                    </a:p>
                  </a:txBody>
                  <a:tcPr marL="79715" marR="79715" marT="39857" marB="39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/>
                        <a:t>13</a:t>
                      </a:r>
                      <a:endParaRPr lang="en-ZA" sz="1000" dirty="0"/>
                    </a:p>
                  </a:txBody>
                  <a:tcPr marL="79715" marR="79715" marT="39857" marB="39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000"/>
                    </a:p>
                  </a:txBody>
                  <a:tcPr marL="79715" marR="79715" marT="39857" marB="39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/>
                        <a:t>14</a:t>
                      </a:r>
                      <a:endParaRPr lang="en-ZA" sz="1000" dirty="0"/>
                    </a:p>
                  </a:txBody>
                  <a:tcPr marL="79715" marR="79715" marT="39857" marB="39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000"/>
                    </a:p>
                  </a:txBody>
                  <a:tcPr marL="79715" marR="79715" marT="39857" marB="39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/>
                        <a:t>15</a:t>
                      </a:r>
                      <a:endParaRPr lang="en-ZA" sz="1000" dirty="0"/>
                    </a:p>
                  </a:txBody>
                  <a:tcPr marL="79715" marR="79715" marT="39857" marB="39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23842"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/>
                        <a:t>8</a:t>
                      </a:r>
                      <a:endParaRPr lang="en-ZA" sz="1000" dirty="0"/>
                    </a:p>
                  </a:txBody>
                  <a:tcPr marL="79715" marR="79715" marT="39857" marB="39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000"/>
                    </a:p>
                  </a:txBody>
                  <a:tcPr marL="79715" marR="79715" marT="39857" marB="39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/>
                        <a:t>9</a:t>
                      </a:r>
                      <a:endParaRPr lang="en-ZA" sz="1000" dirty="0"/>
                    </a:p>
                  </a:txBody>
                  <a:tcPr marL="79715" marR="79715" marT="39857" marB="39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000"/>
                    </a:p>
                  </a:txBody>
                  <a:tcPr marL="79715" marR="79715" marT="39857" marB="39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/>
                        <a:t>10</a:t>
                      </a:r>
                      <a:endParaRPr lang="en-ZA" sz="1000" dirty="0"/>
                    </a:p>
                  </a:txBody>
                  <a:tcPr marL="79715" marR="79715" marT="39857" marB="39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000"/>
                    </a:p>
                  </a:txBody>
                  <a:tcPr marL="79715" marR="79715" marT="39857" marB="39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/>
                        <a:t>11</a:t>
                      </a:r>
                      <a:endParaRPr lang="en-ZA" sz="1000" dirty="0"/>
                    </a:p>
                  </a:txBody>
                  <a:tcPr marL="79715" marR="79715" marT="39857" marB="39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000" dirty="0"/>
                    </a:p>
                  </a:txBody>
                  <a:tcPr marL="79715" marR="79715" marT="39857" marB="39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3842">
                <a:tc>
                  <a:txBody>
                    <a:bodyPr/>
                    <a:lstStyle/>
                    <a:p>
                      <a:pPr algn="ctr"/>
                      <a:endParaRPr lang="en-ZA" sz="1000"/>
                    </a:p>
                  </a:txBody>
                  <a:tcPr marL="79715" marR="79715" marT="39857" marB="39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ZA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ZA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715" marR="79715" marT="39857" marB="39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000"/>
                    </a:p>
                  </a:txBody>
                  <a:tcPr marL="79715" marR="79715" marT="39857" marB="39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/>
                        <a:t>5</a:t>
                      </a:r>
                      <a:endParaRPr lang="en-ZA" sz="1000" dirty="0"/>
                    </a:p>
                  </a:txBody>
                  <a:tcPr marL="79715" marR="79715" marT="39857" marB="39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000" dirty="0"/>
                    </a:p>
                  </a:txBody>
                  <a:tcPr marL="79715" marR="79715" marT="39857" marB="39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/>
                        <a:t>6</a:t>
                      </a:r>
                      <a:endParaRPr lang="en-ZA" sz="1000" dirty="0"/>
                    </a:p>
                  </a:txBody>
                  <a:tcPr marL="79715" marR="79715" marT="39857" marB="39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000"/>
                    </a:p>
                  </a:txBody>
                  <a:tcPr marL="79715" marR="79715" marT="39857" marB="39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/>
                        <a:t>7</a:t>
                      </a:r>
                      <a:endParaRPr lang="en-ZA" sz="1000" dirty="0"/>
                    </a:p>
                  </a:txBody>
                  <a:tcPr marL="79715" marR="79715" marT="39857" marB="39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2384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ZA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ZA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715" marR="79715" marT="39857" marB="39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000" dirty="0"/>
                    </a:p>
                  </a:txBody>
                  <a:tcPr marL="79715" marR="79715" marT="39857" marB="39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/>
                        <a:t>1</a:t>
                      </a:r>
                      <a:endParaRPr lang="en-ZA" sz="1000" dirty="0"/>
                    </a:p>
                  </a:txBody>
                  <a:tcPr marL="79715" marR="79715" marT="39857" marB="39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000" dirty="0"/>
                    </a:p>
                  </a:txBody>
                  <a:tcPr marL="79715" marR="79715" marT="39857" marB="39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/>
                        <a:t>2</a:t>
                      </a:r>
                      <a:endParaRPr lang="en-ZA" sz="1000" dirty="0"/>
                    </a:p>
                  </a:txBody>
                  <a:tcPr marL="79715" marR="79715" marT="39857" marB="39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000"/>
                    </a:p>
                  </a:txBody>
                  <a:tcPr marL="79715" marR="79715" marT="39857" marB="39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/>
                        <a:t>3</a:t>
                      </a:r>
                      <a:endParaRPr lang="en-ZA" sz="1000" dirty="0"/>
                    </a:p>
                  </a:txBody>
                  <a:tcPr marL="79715" marR="79715" marT="39857" marB="39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000" dirty="0"/>
                    </a:p>
                  </a:txBody>
                  <a:tcPr marL="79715" marR="79715" marT="39857" marB="39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113897"/>
              </p:ext>
            </p:extLst>
          </p:nvPr>
        </p:nvGraphicFramePr>
        <p:xfrm>
          <a:off x="8781852" y="3584456"/>
          <a:ext cx="2574664" cy="2597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1833"/>
                <a:gridCol w="321833"/>
                <a:gridCol w="321833"/>
                <a:gridCol w="321833"/>
                <a:gridCol w="321833"/>
                <a:gridCol w="321833"/>
                <a:gridCol w="321833"/>
                <a:gridCol w="321833"/>
              </a:tblGrid>
              <a:tr h="324735">
                <a:tc>
                  <a:txBody>
                    <a:bodyPr/>
                    <a:lstStyle/>
                    <a:p>
                      <a:pPr algn="ctr"/>
                      <a:endParaRPr lang="en-ZA" sz="1200" dirty="0"/>
                    </a:p>
                  </a:txBody>
                  <a:tcPr marL="79935" marR="79935" marT="39967" marB="39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-1</a:t>
                      </a:r>
                      <a:endParaRPr lang="en-ZA" sz="1200" dirty="0"/>
                    </a:p>
                  </a:txBody>
                  <a:tcPr marL="79935" marR="79935" marT="39967" marB="39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200"/>
                    </a:p>
                  </a:txBody>
                  <a:tcPr marL="79935" marR="79935" marT="39967" marB="39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-1</a:t>
                      </a:r>
                      <a:endParaRPr lang="en-ZA" sz="1200" dirty="0"/>
                    </a:p>
                  </a:txBody>
                  <a:tcPr marL="79935" marR="79935" marT="39967" marB="39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200"/>
                    </a:p>
                  </a:txBody>
                  <a:tcPr marL="79935" marR="79935" marT="39967" marB="39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-1</a:t>
                      </a:r>
                      <a:endParaRPr lang="en-ZA" sz="1200" dirty="0"/>
                    </a:p>
                  </a:txBody>
                  <a:tcPr marL="79935" marR="79935" marT="39967" marB="39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200"/>
                    </a:p>
                  </a:txBody>
                  <a:tcPr marL="79935" marR="79935" marT="39967" marB="39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-1</a:t>
                      </a:r>
                      <a:endParaRPr lang="en-ZA" sz="1200" dirty="0"/>
                    </a:p>
                  </a:txBody>
                  <a:tcPr marL="79935" marR="79935" marT="39967" marB="39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24735"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-1</a:t>
                      </a:r>
                      <a:endParaRPr lang="en-ZA" sz="1200" dirty="0"/>
                    </a:p>
                  </a:txBody>
                  <a:tcPr marL="79935" marR="79935" marT="39967" marB="39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200"/>
                    </a:p>
                  </a:txBody>
                  <a:tcPr marL="79935" marR="79935" marT="39967" marB="39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-1</a:t>
                      </a:r>
                      <a:endParaRPr lang="en-ZA" sz="1200" dirty="0"/>
                    </a:p>
                  </a:txBody>
                  <a:tcPr marL="79935" marR="79935" marT="39967" marB="39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200"/>
                    </a:p>
                  </a:txBody>
                  <a:tcPr marL="79935" marR="79935" marT="39967" marB="39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-1</a:t>
                      </a:r>
                      <a:endParaRPr lang="en-ZA" sz="1200" dirty="0"/>
                    </a:p>
                  </a:txBody>
                  <a:tcPr marL="79935" marR="79935" marT="39967" marB="39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200"/>
                    </a:p>
                  </a:txBody>
                  <a:tcPr marL="79935" marR="79935" marT="39967" marB="39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-1</a:t>
                      </a:r>
                      <a:endParaRPr lang="en-ZA" sz="1200" dirty="0"/>
                    </a:p>
                  </a:txBody>
                  <a:tcPr marL="79935" marR="79935" marT="39967" marB="39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200"/>
                    </a:p>
                  </a:txBody>
                  <a:tcPr marL="79935" marR="79935" marT="39967" marB="39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735">
                <a:tc>
                  <a:txBody>
                    <a:bodyPr/>
                    <a:lstStyle/>
                    <a:p>
                      <a:pPr algn="ctr"/>
                      <a:endParaRPr lang="en-ZA" sz="1200"/>
                    </a:p>
                  </a:txBody>
                  <a:tcPr marL="79935" marR="79935" marT="39967" marB="39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-1</a:t>
                      </a:r>
                      <a:endParaRPr lang="en-ZA" sz="1200" dirty="0"/>
                    </a:p>
                  </a:txBody>
                  <a:tcPr marL="79935" marR="79935" marT="39967" marB="39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200"/>
                    </a:p>
                  </a:txBody>
                  <a:tcPr marL="79935" marR="79935" marT="39967" marB="39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-1</a:t>
                      </a:r>
                      <a:endParaRPr lang="en-ZA" sz="1200" dirty="0"/>
                    </a:p>
                  </a:txBody>
                  <a:tcPr marL="79935" marR="79935" marT="39967" marB="39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200"/>
                    </a:p>
                  </a:txBody>
                  <a:tcPr marL="79935" marR="79935" marT="39967" marB="39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-1</a:t>
                      </a:r>
                      <a:endParaRPr lang="en-ZA" sz="1200" dirty="0"/>
                    </a:p>
                  </a:txBody>
                  <a:tcPr marL="79935" marR="79935" marT="39967" marB="39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200"/>
                    </a:p>
                  </a:txBody>
                  <a:tcPr marL="79935" marR="79935" marT="39967" marB="39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-1</a:t>
                      </a:r>
                      <a:endParaRPr lang="en-ZA" sz="1200" dirty="0"/>
                    </a:p>
                  </a:txBody>
                  <a:tcPr marL="79935" marR="79935" marT="39967" marB="39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24735"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0</a:t>
                      </a:r>
                      <a:endParaRPr lang="en-ZA" sz="1200" dirty="0"/>
                    </a:p>
                  </a:txBody>
                  <a:tcPr marL="79935" marR="79935" marT="39967" marB="39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200"/>
                    </a:p>
                  </a:txBody>
                  <a:tcPr marL="79935" marR="79935" marT="39967" marB="39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0</a:t>
                      </a:r>
                      <a:endParaRPr lang="en-ZA" sz="1200" dirty="0"/>
                    </a:p>
                  </a:txBody>
                  <a:tcPr marL="79935" marR="79935" marT="39967" marB="39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200"/>
                    </a:p>
                  </a:txBody>
                  <a:tcPr marL="79935" marR="79935" marT="39967" marB="39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0</a:t>
                      </a:r>
                      <a:endParaRPr lang="en-ZA" sz="1200" dirty="0"/>
                    </a:p>
                  </a:txBody>
                  <a:tcPr marL="79935" marR="79935" marT="39967" marB="39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200" dirty="0"/>
                    </a:p>
                  </a:txBody>
                  <a:tcPr marL="79935" marR="79935" marT="39967" marB="39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0</a:t>
                      </a:r>
                      <a:endParaRPr lang="en-ZA" sz="1200" dirty="0"/>
                    </a:p>
                  </a:txBody>
                  <a:tcPr marL="79935" marR="79935" marT="39967" marB="39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200"/>
                    </a:p>
                  </a:txBody>
                  <a:tcPr marL="79935" marR="79935" marT="39967" marB="39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735">
                <a:tc>
                  <a:txBody>
                    <a:bodyPr/>
                    <a:lstStyle/>
                    <a:p>
                      <a:pPr algn="ctr"/>
                      <a:endParaRPr lang="en-ZA" sz="1200" dirty="0"/>
                    </a:p>
                  </a:txBody>
                  <a:tcPr marL="79935" marR="79935" marT="39967" marB="39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0</a:t>
                      </a:r>
                      <a:endParaRPr lang="en-ZA" sz="1200" dirty="0"/>
                    </a:p>
                  </a:txBody>
                  <a:tcPr marL="79935" marR="79935" marT="39967" marB="39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200" dirty="0"/>
                    </a:p>
                  </a:txBody>
                  <a:tcPr marL="79935" marR="79935" marT="39967" marB="39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0</a:t>
                      </a:r>
                      <a:endParaRPr lang="en-ZA" sz="1200" dirty="0"/>
                    </a:p>
                  </a:txBody>
                  <a:tcPr marL="79935" marR="79935" marT="39967" marB="39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200"/>
                    </a:p>
                  </a:txBody>
                  <a:tcPr marL="79935" marR="79935" marT="39967" marB="39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0</a:t>
                      </a:r>
                      <a:endParaRPr lang="en-ZA" sz="1200" dirty="0"/>
                    </a:p>
                  </a:txBody>
                  <a:tcPr marL="79935" marR="79935" marT="39967" marB="39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200"/>
                    </a:p>
                  </a:txBody>
                  <a:tcPr marL="79935" marR="79935" marT="39967" marB="39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0</a:t>
                      </a:r>
                      <a:endParaRPr lang="en-ZA" sz="1200" dirty="0"/>
                    </a:p>
                  </a:txBody>
                  <a:tcPr marL="79935" marR="79935" marT="39967" marB="39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24735"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1</a:t>
                      </a:r>
                      <a:endParaRPr lang="en-ZA" sz="1200" dirty="0"/>
                    </a:p>
                  </a:txBody>
                  <a:tcPr marL="79935" marR="79935" marT="39967" marB="39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200"/>
                    </a:p>
                  </a:txBody>
                  <a:tcPr marL="79935" marR="79935" marT="39967" marB="39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1</a:t>
                      </a:r>
                      <a:endParaRPr lang="en-ZA" sz="1200" dirty="0"/>
                    </a:p>
                  </a:txBody>
                  <a:tcPr marL="79935" marR="79935" marT="39967" marB="39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200"/>
                    </a:p>
                  </a:txBody>
                  <a:tcPr marL="79935" marR="79935" marT="39967" marB="39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1</a:t>
                      </a:r>
                      <a:endParaRPr lang="en-ZA" sz="1200" dirty="0"/>
                    </a:p>
                  </a:txBody>
                  <a:tcPr marL="79935" marR="79935" marT="39967" marB="39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200"/>
                    </a:p>
                  </a:txBody>
                  <a:tcPr marL="79935" marR="79935" marT="39967" marB="39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1</a:t>
                      </a:r>
                      <a:endParaRPr lang="en-ZA" sz="1200" dirty="0"/>
                    </a:p>
                  </a:txBody>
                  <a:tcPr marL="79935" marR="79935" marT="39967" marB="39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200" dirty="0"/>
                    </a:p>
                  </a:txBody>
                  <a:tcPr marL="79935" marR="79935" marT="39967" marB="39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735">
                <a:tc>
                  <a:txBody>
                    <a:bodyPr/>
                    <a:lstStyle/>
                    <a:p>
                      <a:pPr algn="ctr"/>
                      <a:endParaRPr lang="en-ZA" sz="1200" dirty="0"/>
                    </a:p>
                  </a:txBody>
                  <a:tcPr marL="79935" marR="79935" marT="39967" marB="39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ZA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ZA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935" marR="79935" marT="39967" marB="39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200"/>
                    </a:p>
                  </a:txBody>
                  <a:tcPr marL="79935" marR="79935" marT="39967" marB="39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1</a:t>
                      </a:r>
                      <a:endParaRPr lang="en-ZA" sz="1200" dirty="0"/>
                    </a:p>
                  </a:txBody>
                  <a:tcPr marL="79935" marR="79935" marT="39967" marB="39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200" dirty="0"/>
                    </a:p>
                  </a:txBody>
                  <a:tcPr marL="79935" marR="79935" marT="39967" marB="39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1</a:t>
                      </a:r>
                      <a:endParaRPr lang="en-ZA" sz="1200" dirty="0"/>
                    </a:p>
                  </a:txBody>
                  <a:tcPr marL="79935" marR="79935" marT="39967" marB="39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200"/>
                    </a:p>
                  </a:txBody>
                  <a:tcPr marL="79935" marR="79935" marT="39967" marB="39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1</a:t>
                      </a:r>
                      <a:endParaRPr lang="en-ZA" sz="1200" dirty="0"/>
                    </a:p>
                  </a:txBody>
                  <a:tcPr marL="79935" marR="79935" marT="39967" marB="39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2473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ZA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ZA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935" marR="79935" marT="39967" marB="39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200" dirty="0"/>
                    </a:p>
                  </a:txBody>
                  <a:tcPr marL="79935" marR="79935" marT="39967" marB="39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1</a:t>
                      </a:r>
                      <a:endParaRPr lang="en-ZA" sz="1200" dirty="0"/>
                    </a:p>
                  </a:txBody>
                  <a:tcPr marL="79935" marR="79935" marT="39967" marB="39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200" dirty="0"/>
                    </a:p>
                  </a:txBody>
                  <a:tcPr marL="79935" marR="79935" marT="39967" marB="39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1</a:t>
                      </a:r>
                      <a:endParaRPr lang="en-ZA" sz="1200" dirty="0"/>
                    </a:p>
                  </a:txBody>
                  <a:tcPr marL="79935" marR="79935" marT="39967" marB="39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200" dirty="0"/>
                    </a:p>
                  </a:txBody>
                  <a:tcPr marL="79935" marR="79935" marT="39967" marB="39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1</a:t>
                      </a:r>
                      <a:endParaRPr lang="en-ZA" sz="1200" dirty="0"/>
                    </a:p>
                  </a:txBody>
                  <a:tcPr marL="79935" marR="79935" marT="39967" marB="39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200" dirty="0"/>
                    </a:p>
                  </a:txBody>
                  <a:tcPr marL="79935" marR="79935" marT="39967" marB="399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308354" y="2811107"/>
            <a:ext cx="547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u="sng" dirty="0" smtClean="0"/>
              <a:t>odd</a:t>
            </a:r>
            <a:endParaRPr lang="en-ZA" sz="14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11308354" y="2510940"/>
            <a:ext cx="69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u="sng" dirty="0" smtClean="0"/>
              <a:t>even</a:t>
            </a:r>
            <a:endParaRPr lang="en-ZA" sz="1400" b="1" u="sng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9206346" y="2706392"/>
            <a:ext cx="290945" cy="3226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9683226" y="2706392"/>
            <a:ext cx="260874" cy="3226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0480755" y="2275609"/>
            <a:ext cx="294618" cy="32785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0955064" y="2275609"/>
            <a:ext cx="327799" cy="32785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8919168" y="1739751"/>
            <a:ext cx="598905" cy="630152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9652053" y="1734107"/>
            <a:ext cx="649011" cy="63579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1304682" y="5874559"/>
            <a:ext cx="547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u="sng" dirty="0" smtClean="0"/>
              <a:t>odd</a:t>
            </a:r>
            <a:endParaRPr lang="en-ZA" sz="1400" b="1" u="sng" dirty="0"/>
          </a:p>
        </p:txBody>
      </p:sp>
      <p:sp>
        <p:nvSpPr>
          <p:cNvPr id="34" name="TextBox 33"/>
          <p:cNvSpPr txBox="1"/>
          <p:nvPr/>
        </p:nvSpPr>
        <p:spPr>
          <a:xfrm>
            <a:off x="11304682" y="5574392"/>
            <a:ext cx="69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u="sng" dirty="0" smtClean="0"/>
              <a:t>even</a:t>
            </a:r>
            <a:endParaRPr lang="en-ZA" sz="1400" b="1" u="sng" dirty="0"/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9518073" y="1100055"/>
            <a:ext cx="310626" cy="322646"/>
          </a:xfrm>
          <a:prstGeom prst="straightConnector1">
            <a:avLst/>
          </a:prstGeom>
          <a:ln w="3810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9976558" y="1100055"/>
            <a:ext cx="324506" cy="318346"/>
          </a:xfrm>
          <a:prstGeom prst="straightConnector1">
            <a:avLst/>
          </a:prstGeom>
          <a:ln w="3810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64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318" y="62726"/>
            <a:ext cx="10802602" cy="1144800"/>
          </a:xfrm>
        </p:spPr>
        <p:txBody>
          <a:bodyPr/>
          <a:lstStyle/>
          <a:p>
            <a:pPr algn="ctr"/>
            <a:r>
              <a:rPr lang="en-ZA" dirty="0" smtClean="0"/>
              <a:t>Neural Network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158" b="35594"/>
          <a:stretch/>
        </p:blipFill>
        <p:spPr>
          <a:xfrm>
            <a:off x="6685203" y="1034001"/>
            <a:ext cx="5004474" cy="30900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188038" y="3305581"/>
            <a:ext cx="2992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Example Neural Network</a:t>
            </a:r>
            <a:endParaRPr lang="en-ZA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23155" y="1034001"/>
            <a:ext cx="5309756" cy="1983651"/>
            <a:chOff x="779317" y="1705122"/>
            <a:chExt cx="5196043" cy="1983651"/>
          </a:xfrm>
        </p:grpSpPr>
        <p:sp>
          <p:nvSpPr>
            <p:cNvPr id="7" name="TextBox 6"/>
            <p:cNvSpPr txBox="1"/>
            <p:nvPr/>
          </p:nvSpPr>
          <p:spPr>
            <a:xfrm>
              <a:off x="2496028" y="2239372"/>
              <a:ext cx="34195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400" dirty="0" smtClean="0"/>
                <a:t>Neural Network Agent</a:t>
              </a:r>
            </a:p>
            <a:p>
              <a:r>
                <a:rPr lang="en-ZA" sz="2400" dirty="0" smtClean="0"/>
                <a:t>= Weights [-30, 20 ,20]</a:t>
              </a:r>
              <a:endParaRPr lang="en-ZA" sz="24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79317" y="1705122"/>
              <a:ext cx="5196043" cy="19836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noFill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573" y="1719041"/>
              <a:ext cx="1475510" cy="1959781"/>
            </a:xfrm>
            <a:prstGeom prst="rect">
              <a:avLst/>
            </a:prstGeom>
          </p:spPr>
        </p:pic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95084"/>
              </p:ext>
            </p:extLst>
          </p:nvPr>
        </p:nvGraphicFramePr>
        <p:xfrm>
          <a:off x="1986482" y="4042063"/>
          <a:ext cx="8184400" cy="27883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6880"/>
                <a:gridCol w="1636880"/>
                <a:gridCol w="1636880"/>
                <a:gridCol w="1636880"/>
                <a:gridCol w="1636880"/>
              </a:tblGrid>
              <a:tr h="681304"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Input 1 = x1</a:t>
                      </a:r>
                      <a:endParaRPr lang="en-ZA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Input 2 = x2</a:t>
                      </a:r>
                      <a:endParaRPr lang="en-ZA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Formula</a:t>
                      </a:r>
                      <a:r>
                        <a:rPr lang="en-ZA" sz="1400" baseline="0" dirty="0" smtClean="0"/>
                        <a:t> =</a:t>
                      </a:r>
                    </a:p>
                    <a:p>
                      <a:pPr algn="ctr"/>
                      <a:endParaRPr lang="en-ZA" sz="1400" baseline="0" dirty="0" smtClean="0"/>
                    </a:p>
                    <a:p>
                      <a:pPr algn="ctr"/>
                      <a:endParaRPr lang="en-ZA" sz="1400" baseline="0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Result = r</a:t>
                      </a:r>
                      <a:endParaRPr lang="en-ZA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/>
                        <a:t>Sigmoid =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400" baseline="30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400" baseline="30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400" baseline="30000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14216"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0</a:t>
                      </a:r>
                      <a:endParaRPr lang="en-ZA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0</a:t>
                      </a:r>
                      <a:endParaRPr lang="en-ZA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-30 + 0*20 + 0*20</a:t>
                      </a:r>
                      <a:endParaRPr lang="en-ZA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-30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0</a:t>
                      </a:r>
                      <a:endParaRPr lang="en-ZA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14216"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1</a:t>
                      </a:r>
                      <a:endParaRPr lang="en-ZA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0</a:t>
                      </a:r>
                      <a:endParaRPr lang="en-ZA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-30 + 1*20 + 0*20</a:t>
                      </a:r>
                      <a:endParaRPr lang="en-ZA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-10</a:t>
                      </a:r>
                      <a:endParaRPr lang="en-ZA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0</a:t>
                      </a:r>
                      <a:endParaRPr lang="en-ZA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14216"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0</a:t>
                      </a:r>
                      <a:endParaRPr lang="en-ZA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1</a:t>
                      </a:r>
                      <a:endParaRPr lang="en-ZA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-30 + 0*20 + 1*20</a:t>
                      </a:r>
                      <a:endParaRPr lang="en-ZA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-10</a:t>
                      </a:r>
                      <a:endParaRPr lang="en-ZA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0</a:t>
                      </a:r>
                      <a:endParaRPr lang="en-ZA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14216"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1</a:t>
                      </a:r>
                      <a:endParaRPr lang="en-ZA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1</a:t>
                      </a:r>
                      <a:endParaRPr lang="en-ZA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-30 + 1*20 + 1*20</a:t>
                      </a:r>
                      <a:endParaRPr lang="en-ZA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10</a:t>
                      </a:r>
                      <a:endParaRPr lang="en-ZA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1</a:t>
                      </a:r>
                      <a:endParaRPr lang="en-ZA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941026" y="4304601"/>
                <a:ext cx="830398" cy="4083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ZA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ZA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ZA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ZA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ZA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ZA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ZA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ZA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1026" y="4304601"/>
                <a:ext cx="830398" cy="408317"/>
              </a:xfrm>
              <a:prstGeom prst="rect">
                <a:avLst/>
              </a:prstGeom>
              <a:blipFill rotWithShape="0">
                <a:blip r:embed="rId5"/>
                <a:stretch>
                  <a:fillRect b="-13433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80681" y="4293317"/>
                <a:ext cx="159947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ZA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ZA" sz="1400" b="0" i="1" smtClean="0">
                          <a:latin typeface="Cambria Math" panose="02040503050406030204" pitchFamily="18" charset="0"/>
                        </a:rPr>
                        <m:t>∗−30</m:t>
                      </m:r>
                    </m:oMath>
                  </m:oMathPara>
                </a14:m>
                <a:endParaRPr lang="en-ZA" sz="1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sz="14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ZA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ZA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ZA" sz="1400" b="0" i="1" smtClean="0">
                          <a:latin typeface="Cambria Math" panose="02040503050406030204" pitchFamily="18" charset="0"/>
                        </a:rPr>
                        <m:t>∗20 + </m:t>
                      </m:r>
                      <m:sSub>
                        <m:sSubPr>
                          <m:ctrlPr>
                            <a:rPr lang="en-ZA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ZA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ZA" sz="1400" b="0" i="1" smtClean="0">
                          <a:latin typeface="Cambria Math" panose="02040503050406030204" pitchFamily="18" charset="0"/>
                        </a:rPr>
                        <m:t>∗20</m:t>
                      </m:r>
                    </m:oMath>
                  </m:oMathPara>
                </a14:m>
                <a:endParaRPr lang="en-ZA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681" y="4293317"/>
                <a:ext cx="1599477" cy="430887"/>
              </a:xfrm>
              <a:prstGeom prst="rect">
                <a:avLst/>
              </a:prstGeom>
              <a:blipFill rotWithShape="0">
                <a:blip r:embed="rId6"/>
                <a:stretch>
                  <a:fillRect l="-1521" r="-1521" b="-7042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409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78" y="0"/>
            <a:ext cx="10972440" cy="1144800"/>
          </a:xfrm>
        </p:spPr>
        <p:txBody>
          <a:bodyPr/>
          <a:lstStyle/>
          <a:p>
            <a:pPr algn="ctr"/>
            <a:r>
              <a:rPr lang="en-ZA" dirty="0" smtClean="0"/>
              <a:t>Neural Network Cont.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841664" y="1475510"/>
            <a:ext cx="10740256" cy="3397828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sz="2400" dirty="0">
                <a:latin typeface="+mn-lt"/>
                <a:ea typeface="+mn-ea"/>
                <a:cs typeface="+mn-cs"/>
              </a:rPr>
              <a:t>An agent represents a neural network and is a vector made up of its weights</a:t>
            </a:r>
            <a:r>
              <a:rPr lang="en-ZA" sz="2400" dirty="0" smtClean="0">
                <a:latin typeface="+mn-lt"/>
                <a:ea typeface="+mn-ea"/>
                <a:cs typeface="+mn-cs"/>
              </a:rPr>
              <a:t>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sz="2400" dirty="0" smtClean="0">
                <a:latin typeface="+mn-lt"/>
                <a:ea typeface="+mn-ea"/>
                <a:cs typeface="+mn-cs"/>
              </a:rPr>
              <a:t>Agents consist of 171 = </a:t>
            </a:r>
            <a:r>
              <a:rPr lang="en-ZA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5</a:t>
            </a:r>
            <a:r>
              <a:rPr lang="en-ZA" sz="2400" dirty="0" smtClean="0">
                <a:latin typeface="+mn-lt"/>
                <a:ea typeface="+mn-ea"/>
                <a:cs typeface="+mn-cs"/>
              </a:rPr>
              <a:t> * (</a:t>
            </a:r>
            <a:r>
              <a:rPr lang="en-ZA" sz="24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32</a:t>
            </a:r>
            <a:r>
              <a:rPr lang="en-ZA" sz="2400" dirty="0" smtClean="0">
                <a:latin typeface="+mn-lt"/>
                <a:ea typeface="+mn-ea"/>
                <a:cs typeface="+mn-cs"/>
              </a:rPr>
              <a:t> + 1) + (</a:t>
            </a:r>
            <a:r>
              <a:rPr lang="en-ZA" sz="2400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ZA" sz="2400" dirty="0" smtClean="0">
                <a:latin typeface="+mn-lt"/>
                <a:ea typeface="+mn-ea"/>
                <a:cs typeface="+mn-cs"/>
              </a:rPr>
              <a:t> * 6) weights including biases.</a:t>
            </a:r>
            <a:endParaRPr lang="en-ZA" sz="2400" dirty="0"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sz="2400" dirty="0">
                <a:latin typeface="+mn-lt"/>
                <a:ea typeface="+mn-ea"/>
                <a:cs typeface="+mn-cs"/>
              </a:rPr>
              <a:t>A number of agents will be used to play games of checkers.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sz="2400" dirty="0" smtClean="0">
                <a:latin typeface="+mn-lt"/>
                <a:ea typeface="+mn-ea"/>
                <a:cs typeface="+mn-cs"/>
              </a:rPr>
              <a:t>Each agent </a:t>
            </a:r>
            <a:r>
              <a:rPr lang="en-ZA" sz="2400" dirty="0">
                <a:latin typeface="+mn-lt"/>
                <a:ea typeface="+mn-ea"/>
                <a:cs typeface="+mn-cs"/>
              </a:rPr>
              <a:t>will play randomly vs 5 other agents in </a:t>
            </a:r>
            <a:r>
              <a:rPr lang="en-ZA" sz="2400" dirty="0" smtClean="0">
                <a:latin typeface="+mn-lt"/>
                <a:ea typeface="+mn-ea"/>
                <a:cs typeface="+mn-cs"/>
              </a:rPr>
              <a:t>population.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ZA" sz="2400" dirty="0" smtClean="0">
                <a:latin typeface="+mn-lt"/>
                <a:ea typeface="+mn-ea"/>
                <a:cs typeface="+mn-cs"/>
              </a:rPr>
              <a:t>          e</a:t>
            </a:r>
            <a:r>
              <a:rPr lang="en-ZA" sz="2400" dirty="0" smtClean="0"/>
              <a:t>.g.  agent </a:t>
            </a:r>
            <a:r>
              <a:rPr lang="en-ZA" sz="2400" dirty="0"/>
              <a:t>1 vs 3, 7, 11, 18 and19.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sz="2400" dirty="0"/>
              <a:t>Outcome of games calculated as 1 (win), -2 (loss) and 0 (draw).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2400" dirty="0"/>
              <a:t>Fitness of agent calculated as the </a:t>
            </a:r>
            <a:r>
              <a:rPr lang="en-ZA" sz="2400" dirty="0" smtClean="0"/>
              <a:t>sum of the output </a:t>
            </a:r>
            <a:r>
              <a:rPr lang="en-ZA" sz="2400" dirty="0"/>
              <a:t>of all five games.</a:t>
            </a:r>
          </a:p>
          <a:p>
            <a:pPr>
              <a:spcAft>
                <a:spcPts val="600"/>
              </a:spcAft>
            </a:pPr>
            <a:r>
              <a:rPr lang="en-ZA" sz="2400" dirty="0"/>
              <a:t>    </a:t>
            </a:r>
            <a:r>
              <a:rPr lang="en-ZA" sz="2400" dirty="0" smtClean="0"/>
              <a:t>	e.g</a:t>
            </a:r>
            <a:r>
              <a:rPr lang="en-ZA" sz="2400" dirty="0"/>
              <a:t>. </a:t>
            </a:r>
            <a:r>
              <a:rPr lang="en-ZA" sz="2400" dirty="0" smtClean="0"/>
              <a:t> agent1 </a:t>
            </a:r>
            <a:r>
              <a:rPr lang="en-ZA" sz="2400" dirty="0"/>
              <a:t>= 1 + 1 -2 + -2 + 0 = -2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ZA" sz="2400" dirty="0">
              <a:latin typeface="+mn-lt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424612" y="4872246"/>
            <a:ext cx="7355348" cy="1860487"/>
            <a:chOff x="2490396" y="3871346"/>
            <a:chExt cx="7355348" cy="186048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0396" y="3879886"/>
              <a:ext cx="1077624" cy="143130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7745" y="3871346"/>
              <a:ext cx="1431306" cy="143130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4396" y="3877666"/>
              <a:ext cx="1431348" cy="142498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8107" y="3879886"/>
              <a:ext cx="1138213" cy="1422766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7598064" y="5122193"/>
              <a:ext cx="83127" cy="935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1" name="Oval 10"/>
            <p:cNvSpPr/>
            <p:nvPr/>
          </p:nvSpPr>
          <p:spPr>
            <a:xfrm>
              <a:off x="7920182" y="5122193"/>
              <a:ext cx="83127" cy="935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2" name="Oval 11"/>
            <p:cNvSpPr/>
            <p:nvPr/>
          </p:nvSpPr>
          <p:spPr>
            <a:xfrm>
              <a:off x="8242300" y="5122193"/>
              <a:ext cx="83127" cy="935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95840" y="5410241"/>
              <a:ext cx="8594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400" dirty="0" smtClean="0"/>
                <a:t>Agent 1</a:t>
              </a:r>
              <a:endParaRPr lang="en-ZA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31492" y="5410241"/>
              <a:ext cx="8594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400" dirty="0" smtClean="0"/>
                <a:t>Agent 2</a:t>
              </a:r>
              <a:endParaRPr lang="en-ZA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13691" y="5410241"/>
              <a:ext cx="8594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400" dirty="0" smtClean="0"/>
                <a:t>Agent 3</a:t>
              </a:r>
              <a:endParaRPr lang="en-ZA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703816" y="5424056"/>
              <a:ext cx="8594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400" dirty="0" smtClean="0"/>
                <a:t>Agent K</a:t>
              </a:r>
              <a:endParaRPr lang="en-ZA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6003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708" y="273600"/>
            <a:ext cx="10792211" cy="1144800"/>
          </a:xfrm>
        </p:spPr>
        <p:txBody>
          <a:bodyPr/>
          <a:lstStyle/>
          <a:p>
            <a:pPr algn="ctr"/>
            <a:r>
              <a:rPr lang="en-ZA" dirty="0" smtClean="0"/>
              <a:t>Particle Swarm Optimization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789708" y="1444006"/>
            <a:ext cx="5831897" cy="4743410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sz="2400" dirty="0" smtClean="0"/>
              <a:t>Swarm will consist of all the agents plus a copy for each agent representing its personal best.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sz="2400" dirty="0" smtClean="0"/>
              <a:t>Personal best is each agents best fitness value since the start.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sz="2400" dirty="0" smtClean="0"/>
              <a:t>The Global best, best of all the particles, is recorded.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sz="2400" dirty="0" smtClean="0"/>
              <a:t>Velocity is updated using agent’s personal best and global best.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sz="2400" dirty="0" smtClean="0"/>
              <a:t>Weights of each agent are updated according to the velocity function.</a:t>
            </a:r>
            <a:endParaRPr lang="en-ZA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6624204" y="1749134"/>
            <a:ext cx="5088673" cy="3892676"/>
            <a:chOff x="6774873" y="1900958"/>
            <a:chExt cx="5088673" cy="3892676"/>
          </a:xfrm>
        </p:grpSpPr>
        <p:grpSp>
          <p:nvGrpSpPr>
            <p:cNvPr id="13" name="Group 12"/>
            <p:cNvGrpSpPr/>
            <p:nvPr/>
          </p:nvGrpSpPr>
          <p:grpSpPr>
            <a:xfrm>
              <a:off x="6774873" y="1900958"/>
              <a:ext cx="5088673" cy="3892676"/>
              <a:chOff x="6774873" y="1900958"/>
              <a:chExt cx="5088673" cy="3892676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6774873" y="1900958"/>
                <a:ext cx="5088673" cy="3892676"/>
                <a:chOff x="6774873" y="1900958"/>
                <a:chExt cx="5088673" cy="3892676"/>
              </a:xfrm>
            </p:grpSpPr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4873" y="1900958"/>
                  <a:ext cx="5088673" cy="3892676"/>
                </a:xfrm>
                <a:prstGeom prst="rect">
                  <a:avLst/>
                </a:prstGeom>
              </p:spPr>
            </p:pic>
            <p:sp>
              <p:nvSpPr>
                <p:cNvPr id="7" name="Oval 6"/>
                <p:cNvSpPr/>
                <p:nvPr/>
              </p:nvSpPr>
              <p:spPr>
                <a:xfrm>
                  <a:off x="9580418" y="4166753"/>
                  <a:ext cx="166255" cy="2078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</p:grpSp>
          <p:sp>
            <p:nvSpPr>
              <p:cNvPr id="12" name="Oval 11"/>
              <p:cNvSpPr/>
              <p:nvPr/>
            </p:nvSpPr>
            <p:spPr>
              <a:xfrm>
                <a:off x="10692245" y="3023754"/>
                <a:ext cx="176646" cy="21821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7694468" y="4374572"/>
              <a:ext cx="13040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600" dirty="0" smtClean="0"/>
                <a:t>Global Best</a:t>
              </a:r>
              <a:endParaRPr lang="en-ZA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234645" y="2820677"/>
              <a:ext cx="14651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600" dirty="0" smtClean="0"/>
                <a:t>Personal Best</a:t>
              </a:r>
              <a:endParaRPr lang="en-ZA" sz="16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10515600" y="3293918"/>
              <a:ext cx="145473" cy="14547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673560" y="5659396"/>
            <a:ext cx="1496291" cy="537585"/>
            <a:chOff x="8470913" y="6134874"/>
            <a:chExt cx="1496291" cy="537585"/>
          </a:xfrm>
        </p:grpSpPr>
        <p:grpSp>
          <p:nvGrpSpPr>
            <p:cNvPr id="19" name="Group 18"/>
            <p:cNvGrpSpPr/>
            <p:nvPr/>
          </p:nvGrpSpPr>
          <p:grpSpPr>
            <a:xfrm>
              <a:off x="8548844" y="6219001"/>
              <a:ext cx="1350819" cy="369332"/>
              <a:chOff x="7148945" y="5862843"/>
              <a:chExt cx="1350819" cy="369332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7148945" y="5933209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429500" y="5862843"/>
                <a:ext cx="10702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dirty="0" smtClean="0"/>
                  <a:t>Agent</a:t>
                </a:r>
                <a:endParaRPr lang="en-ZA" dirty="0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8470913" y="6134874"/>
              <a:ext cx="1496291" cy="537585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val="343515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1188</Words>
  <Application>Microsoft Office PowerPoint</Application>
  <PresentationFormat>Widescreen</PresentationFormat>
  <Paragraphs>386</Paragraphs>
  <Slides>24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DejaVu Sans</vt:lpstr>
      <vt:lpstr>Franklin Gothic Book</vt:lpstr>
      <vt:lpstr>Symbol</vt:lpstr>
      <vt:lpstr>Wingdings</vt:lpstr>
      <vt:lpstr>Office Theme</vt:lpstr>
      <vt:lpstr>1_Office Theme</vt:lpstr>
      <vt:lpstr>2_Office Theme</vt:lpstr>
      <vt:lpstr>PowerPoint Presentation</vt:lpstr>
      <vt:lpstr>Content</vt:lpstr>
      <vt:lpstr>Recap</vt:lpstr>
      <vt:lpstr>High Level Design</vt:lpstr>
      <vt:lpstr>Low Level Design</vt:lpstr>
      <vt:lpstr>Checkers</vt:lpstr>
      <vt:lpstr>Neural Network</vt:lpstr>
      <vt:lpstr>Neural Network Cont.</vt:lpstr>
      <vt:lpstr>Particle Swarm Optimization</vt:lpstr>
      <vt:lpstr>Training</vt:lpstr>
      <vt:lpstr>References</vt:lpstr>
      <vt:lpstr>PowerPoint Presentation</vt:lpstr>
      <vt:lpstr>Game Start</vt:lpstr>
      <vt:lpstr>Evaluation of Checkers Board</vt:lpstr>
      <vt:lpstr>Calculate score of moves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Benchmark – Games Played with Randomly Selected Moves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Boonzaaier</dc:creator>
  <cp:lastModifiedBy>Daniel Boonzaaier</cp:lastModifiedBy>
  <cp:revision>84</cp:revision>
  <dcterms:created xsi:type="dcterms:W3CDTF">2017-06-15T15:18:21Z</dcterms:created>
  <dcterms:modified xsi:type="dcterms:W3CDTF">2017-06-20T10:48:49Z</dcterms:modified>
</cp:coreProperties>
</file>