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60" r:id="rId5"/>
    <p:sldId id="262" r:id="rId6"/>
    <p:sldId id="263" r:id="rId7"/>
    <p:sldId id="261" r:id="rId8"/>
    <p:sldId id="26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0187"/>
  </p:normalViewPr>
  <p:slideViewPr>
    <p:cSldViewPr snapToGrid="0" snapToObjects="1">
      <p:cViewPr varScale="1">
        <p:scale>
          <a:sx n="99" d="100"/>
          <a:sy n="99" d="100"/>
        </p:scale>
        <p:origin x="105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E469F8-EE7F-454B-97D4-199B245FC994}" type="datetimeFigureOut">
              <a:rPr lang="en-US" smtClean="0"/>
              <a:t>4/26/17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72ED54-A416-6243-9A75-FBFC72A4FCF6}" type="slidenum">
              <a:rPr lang="en-US" smtClean="0"/>
              <a:t>‹#›</a:t>
            </a:fld>
            <a:endParaRPr lang="en-US"/>
          </a:p>
        </p:txBody>
      </p:sp>
    </p:spTree>
    <p:extLst>
      <p:ext uri="{BB962C8B-B14F-4D97-AF65-F5344CB8AC3E}">
        <p14:creationId xmlns:p14="http://schemas.microsoft.com/office/powerpoint/2010/main" val="705178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project involves design, development, unit and integration testing, as well as user-centered usability testing of a billing service for a community run wireless mesh-network. A homegrown prepaid billing system is currently used for VOIP. The integrated billing service will add additional functionality in order to bill different user types, for data usage, VOIP and charging phones at solar charging stations.</a:t>
            </a:r>
          </a:p>
          <a:p>
            <a:endParaRPr lang="en-US" dirty="0"/>
          </a:p>
        </p:txBody>
      </p:sp>
      <p:sp>
        <p:nvSpPr>
          <p:cNvPr id="4" name="Slide Number Placeholder 3"/>
          <p:cNvSpPr>
            <a:spLocks noGrp="1"/>
          </p:cNvSpPr>
          <p:nvPr>
            <p:ph type="sldNum" sz="quarter" idx="10"/>
          </p:nvPr>
        </p:nvSpPr>
        <p:spPr/>
        <p:txBody>
          <a:bodyPr/>
          <a:lstStyle/>
          <a:p>
            <a:fld id="{2472ED54-A416-6243-9A75-FBFC72A4FCF6}" type="slidenum">
              <a:rPr lang="en-US" smtClean="0"/>
              <a:t>1</a:t>
            </a:fld>
            <a:endParaRPr lang="en-US"/>
          </a:p>
        </p:txBody>
      </p:sp>
    </p:spTree>
    <p:extLst>
      <p:ext uri="{BB962C8B-B14F-4D97-AF65-F5344CB8AC3E}">
        <p14:creationId xmlns:p14="http://schemas.microsoft.com/office/powerpoint/2010/main" val="1590079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Mankosi</a:t>
            </a:r>
            <a:r>
              <a:rPr lang="en-US" dirty="0" smtClean="0"/>
              <a:t> is situated in one of the most disadvantaged areas of the Eastern Cape province in South Africa and has a population of 3400 people in 12 villages governed by a Tribal Authority.</a:t>
            </a:r>
          </a:p>
          <a:p>
            <a:r>
              <a:rPr lang="en-US" dirty="0" smtClean="0"/>
              <a:t>The </a:t>
            </a:r>
            <a:r>
              <a:rPr lang="en-US" dirty="0" err="1" smtClean="0"/>
              <a:t>Zenzeleni</a:t>
            </a:r>
            <a:r>
              <a:rPr lang="en-US" dirty="0" smtClean="0"/>
              <a:t> Network consists of 13 nodes connected to an Internet gateway and 8 charging stations which are all solar powered. The charging stations provide services at half the cost of other service providers in the community. There are also 12 public phones that provide free calls on the network.</a:t>
            </a:r>
          </a:p>
          <a:p>
            <a:r>
              <a:rPr lang="en-US" dirty="0" err="1" smtClean="0"/>
              <a:t>Zenzeleni</a:t>
            </a:r>
            <a:r>
              <a:rPr lang="en-US" dirty="0" smtClean="0"/>
              <a:t> is currently in the process of upgrading the infrastructure and connecting to a fiber network.</a:t>
            </a:r>
          </a:p>
          <a:p>
            <a:endParaRPr lang="en-US" dirty="0"/>
          </a:p>
        </p:txBody>
      </p:sp>
      <p:sp>
        <p:nvSpPr>
          <p:cNvPr id="4" name="Slide Number Placeholder 3"/>
          <p:cNvSpPr>
            <a:spLocks noGrp="1"/>
          </p:cNvSpPr>
          <p:nvPr>
            <p:ph type="sldNum" sz="quarter" idx="10"/>
          </p:nvPr>
        </p:nvSpPr>
        <p:spPr/>
        <p:txBody>
          <a:bodyPr/>
          <a:lstStyle/>
          <a:p>
            <a:fld id="{2472ED54-A416-6243-9A75-FBFC72A4FCF6}" type="slidenum">
              <a:rPr lang="en-US" smtClean="0"/>
              <a:t>2</a:t>
            </a:fld>
            <a:endParaRPr lang="en-US"/>
          </a:p>
        </p:txBody>
      </p:sp>
    </p:spTree>
    <p:extLst>
      <p:ext uri="{BB962C8B-B14F-4D97-AF65-F5344CB8AC3E}">
        <p14:creationId xmlns:p14="http://schemas.microsoft.com/office/powerpoint/2010/main" val="298625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 integrated billing system is needed to facilitate billing for usage in addition to voice.</a:t>
            </a:r>
          </a:p>
          <a:p>
            <a:endParaRPr lang="en-US" dirty="0"/>
          </a:p>
        </p:txBody>
      </p:sp>
      <p:sp>
        <p:nvSpPr>
          <p:cNvPr id="4" name="Slide Number Placeholder 3"/>
          <p:cNvSpPr>
            <a:spLocks noGrp="1"/>
          </p:cNvSpPr>
          <p:nvPr>
            <p:ph type="sldNum" sz="quarter" idx="10"/>
          </p:nvPr>
        </p:nvSpPr>
        <p:spPr/>
        <p:txBody>
          <a:bodyPr/>
          <a:lstStyle/>
          <a:p>
            <a:fld id="{2472ED54-A416-6243-9A75-FBFC72A4FCF6}" type="slidenum">
              <a:rPr lang="en-US" smtClean="0"/>
              <a:t>3</a:t>
            </a:fld>
            <a:endParaRPr lang="en-US"/>
          </a:p>
        </p:txBody>
      </p:sp>
    </p:spTree>
    <p:extLst>
      <p:ext uri="{BB962C8B-B14F-4D97-AF65-F5344CB8AC3E}">
        <p14:creationId xmlns:p14="http://schemas.microsoft.com/office/powerpoint/2010/main" val="1722060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requirement</a:t>
            </a:r>
            <a:endParaRPr lang="en-US" dirty="0"/>
          </a:p>
        </p:txBody>
      </p:sp>
      <p:sp>
        <p:nvSpPr>
          <p:cNvPr id="4" name="Slide Number Placeholder 3"/>
          <p:cNvSpPr>
            <a:spLocks noGrp="1"/>
          </p:cNvSpPr>
          <p:nvPr>
            <p:ph type="sldNum" sz="quarter" idx="10"/>
          </p:nvPr>
        </p:nvSpPr>
        <p:spPr/>
        <p:txBody>
          <a:bodyPr/>
          <a:lstStyle/>
          <a:p>
            <a:fld id="{2472ED54-A416-6243-9A75-FBFC72A4FCF6}" type="slidenum">
              <a:rPr lang="en-US" smtClean="0"/>
              <a:t>4</a:t>
            </a:fld>
            <a:endParaRPr lang="en-US"/>
          </a:p>
        </p:txBody>
      </p:sp>
    </p:spTree>
    <p:extLst>
      <p:ext uri="{BB962C8B-B14F-4D97-AF65-F5344CB8AC3E}">
        <p14:creationId xmlns:p14="http://schemas.microsoft.com/office/powerpoint/2010/main" val="378469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ideas for the project will be refined by means of further research of the current system, examining similar systems and discussion with the </a:t>
            </a:r>
            <a:r>
              <a:rPr lang="en-US" dirty="0" err="1" smtClean="0"/>
              <a:t>Mankosi</a:t>
            </a:r>
            <a:r>
              <a:rPr lang="en-US" dirty="0" smtClean="0"/>
              <a:t> Community ISP. This will ultimately determine the direction for future progress.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System design</a:t>
            </a:r>
            <a:r>
              <a:rPr lang="en-US" baseline="0" dirty="0" smtClean="0"/>
              <a:t> includes High and low level design as well as research around technologies</a:t>
            </a:r>
            <a:endParaRPr lang="en-US" dirty="0" smtClean="0"/>
          </a:p>
        </p:txBody>
      </p:sp>
      <p:sp>
        <p:nvSpPr>
          <p:cNvPr id="4" name="Slide Number Placeholder 3"/>
          <p:cNvSpPr>
            <a:spLocks noGrp="1"/>
          </p:cNvSpPr>
          <p:nvPr>
            <p:ph type="sldNum" sz="quarter" idx="10"/>
          </p:nvPr>
        </p:nvSpPr>
        <p:spPr/>
        <p:txBody>
          <a:bodyPr/>
          <a:lstStyle/>
          <a:p>
            <a:fld id="{2472ED54-A416-6243-9A75-FBFC72A4FCF6}" type="slidenum">
              <a:rPr lang="en-US" smtClean="0"/>
              <a:t>7</a:t>
            </a:fld>
            <a:endParaRPr lang="en-US"/>
          </a:p>
        </p:txBody>
      </p:sp>
    </p:spTree>
    <p:extLst>
      <p:ext uri="{BB962C8B-B14F-4D97-AF65-F5344CB8AC3E}">
        <p14:creationId xmlns:p14="http://schemas.microsoft.com/office/powerpoint/2010/main" val="1392740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DCDB74-44F0-134F-AA16-FF5DCA381D44}"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CDB74-44F0-134F-AA16-FF5DCA381D44}"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760313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CDB74-44F0-134F-AA16-FF5DCA381D44}"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1477171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DCDB74-44F0-134F-AA16-FF5DCA381D44}"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1653377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DCDB74-44F0-134F-AA16-FF5DCA381D44}" type="datetimeFigureOut">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939819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DCDB74-44F0-134F-AA16-FF5DCA381D44}" type="datetimeFigureOut">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200110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DCDB74-44F0-134F-AA16-FF5DCA381D44}" type="datetimeFigureOut">
              <a:rPr lang="en-US" smtClean="0"/>
              <a:t>4/26/17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1998898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DCDB74-44F0-134F-AA16-FF5DCA381D44}" type="datetimeFigureOut">
              <a:rPr lang="en-US" smtClean="0"/>
              <a:t>4/26/17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1548233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DCDB74-44F0-134F-AA16-FF5DCA381D44}" type="datetimeFigureOut">
              <a:rPr lang="en-US" smtClean="0"/>
              <a:t>4/26/17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610515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DCDB74-44F0-134F-AA16-FF5DCA381D44}" type="datetimeFigureOut">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1585990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DCDB74-44F0-134F-AA16-FF5DCA381D44}" type="datetimeFigureOut">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696F52-D03F-F448-914F-171E961D8E24}" type="slidenum">
              <a:rPr lang="en-US" smtClean="0"/>
              <a:t>‹#›</a:t>
            </a:fld>
            <a:endParaRPr lang="en-US"/>
          </a:p>
        </p:txBody>
      </p:sp>
    </p:spTree>
    <p:extLst>
      <p:ext uri="{BB962C8B-B14F-4D97-AF65-F5344CB8AC3E}">
        <p14:creationId xmlns:p14="http://schemas.microsoft.com/office/powerpoint/2010/main" val="13743440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DCDB74-44F0-134F-AA16-FF5DCA381D44}" type="datetimeFigureOut">
              <a:rPr lang="en-US" smtClean="0"/>
              <a:t>4/26/17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696F52-D03F-F448-914F-171E961D8E24}" type="slidenum">
              <a:rPr lang="en-US" smtClean="0"/>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0" y="749733"/>
            <a:ext cx="12192000" cy="5281409"/>
          </a:xfrm>
          <a:prstGeom prst="rect">
            <a:avLst/>
          </a:prstGeom>
        </p:spPr>
      </p:pic>
      <p:sp>
        <p:nvSpPr>
          <p:cNvPr id="2" name="Title 1"/>
          <p:cNvSpPr>
            <a:spLocks noGrp="1"/>
          </p:cNvSpPr>
          <p:nvPr>
            <p:ph type="ctrTitle"/>
          </p:nvPr>
        </p:nvSpPr>
        <p:spPr>
          <a:xfrm>
            <a:off x="1524000" y="1677012"/>
            <a:ext cx="9144000" cy="2387600"/>
          </a:xfrm>
        </p:spPr>
        <p:txBody>
          <a:bodyPr/>
          <a:lstStyle/>
          <a:p>
            <a:r>
              <a:rPr lang="en-US" dirty="0" smtClean="0"/>
              <a:t>ZENZELENI BILLING SYSTEM</a:t>
            </a:r>
            <a:endParaRPr lang="en-US" dirty="0"/>
          </a:p>
        </p:txBody>
      </p:sp>
      <p:sp>
        <p:nvSpPr>
          <p:cNvPr id="6" name="TextBox 5"/>
          <p:cNvSpPr txBox="1"/>
          <p:nvPr/>
        </p:nvSpPr>
        <p:spPr>
          <a:xfrm>
            <a:off x="1687132" y="3862376"/>
            <a:ext cx="3477296" cy="584775"/>
          </a:xfrm>
          <a:prstGeom prst="rect">
            <a:avLst/>
          </a:prstGeom>
          <a:noFill/>
        </p:spPr>
        <p:txBody>
          <a:bodyPr wrap="square" rtlCol="0">
            <a:spAutoFit/>
          </a:bodyPr>
          <a:lstStyle/>
          <a:p>
            <a:pPr algn="ctr"/>
            <a:r>
              <a:rPr lang="en-US" sz="3200" dirty="0" smtClean="0"/>
              <a:t>(DO IT YOURSELF)</a:t>
            </a:r>
            <a:endParaRPr lang="en-US" sz="3200" dirty="0"/>
          </a:p>
        </p:txBody>
      </p:sp>
      <p:sp>
        <p:nvSpPr>
          <p:cNvPr id="3" name="TextBox 2"/>
          <p:cNvSpPr txBox="1"/>
          <p:nvPr/>
        </p:nvSpPr>
        <p:spPr>
          <a:xfrm>
            <a:off x="4604085" y="6119334"/>
            <a:ext cx="2983830" cy="923330"/>
          </a:xfrm>
          <a:prstGeom prst="rect">
            <a:avLst/>
          </a:prstGeom>
          <a:noFill/>
        </p:spPr>
        <p:txBody>
          <a:bodyPr wrap="none" rtlCol="0">
            <a:spAutoFit/>
          </a:bodyPr>
          <a:lstStyle/>
          <a:p>
            <a:pPr algn="ctr"/>
            <a:r>
              <a:rPr lang="en-US" dirty="0" smtClean="0"/>
              <a:t>By: Jared Christians</a:t>
            </a:r>
          </a:p>
          <a:p>
            <a:pPr algn="ctr"/>
            <a:r>
              <a:rPr lang="en-US" dirty="0" smtClean="0"/>
              <a:t>Supervised by: William Tucker</a:t>
            </a:r>
          </a:p>
          <a:p>
            <a:pPr algn="ctr"/>
            <a:endParaRPr lang="en-US" dirty="0"/>
          </a:p>
        </p:txBody>
      </p:sp>
    </p:spTree>
    <p:extLst>
      <p:ext uri="{BB962C8B-B14F-4D97-AF65-F5344CB8AC3E}">
        <p14:creationId xmlns:p14="http://schemas.microsoft.com/office/powerpoint/2010/main" val="1681692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alphaModFix amt="35000"/>
            <a:extLst>
              <a:ext uri="{28A0092B-C50C-407E-A947-70E740481C1C}">
                <a14:useLocalDpi xmlns:a14="http://schemas.microsoft.com/office/drawing/2010/main" val="0"/>
              </a:ext>
            </a:extLst>
          </a:blip>
          <a:srcRect l="3761" t="22249" r="-102" b="13208"/>
          <a:stretch/>
        </p:blipFill>
        <p:spPr>
          <a:xfrm>
            <a:off x="0" y="764372"/>
            <a:ext cx="12204880" cy="5404610"/>
          </a:xfrm>
        </p:spPr>
      </p:pic>
      <p:sp>
        <p:nvSpPr>
          <p:cNvPr id="2" name="Title 1"/>
          <p:cNvSpPr>
            <a:spLocks noGrp="1"/>
          </p:cNvSpPr>
          <p:nvPr>
            <p:ph type="title"/>
          </p:nvPr>
        </p:nvSpPr>
        <p:spPr>
          <a:xfrm>
            <a:off x="242047" y="-264301"/>
            <a:ext cx="10515600" cy="1325563"/>
          </a:xfrm>
        </p:spPr>
        <p:txBody>
          <a:bodyPr/>
          <a:lstStyle/>
          <a:p>
            <a:r>
              <a:rPr lang="en-US" dirty="0" smtClean="0"/>
              <a:t>BACKGROUND</a:t>
            </a:r>
            <a:endParaRPr lang="en-US" dirty="0"/>
          </a:p>
        </p:txBody>
      </p:sp>
      <p:sp>
        <p:nvSpPr>
          <p:cNvPr id="5" name="TextBox 4"/>
          <p:cNvSpPr txBox="1"/>
          <p:nvPr/>
        </p:nvSpPr>
        <p:spPr>
          <a:xfrm>
            <a:off x="416859" y="1358153"/>
            <a:ext cx="10854895" cy="4247317"/>
          </a:xfrm>
          <a:prstGeom prst="rect">
            <a:avLst/>
          </a:prstGeom>
          <a:noFill/>
        </p:spPr>
        <p:txBody>
          <a:bodyPr wrap="none" rtlCol="0">
            <a:spAutoFit/>
          </a:bodyPr>
          <a:lstStyle/>
          <a:p>
            <a:pPr marL="285750" indent="-285750">
              <a:buFont typeface="Arial" charset="0"/>
              <a:buChar char="•"/>
            </a:pPr>
            <a:r>
              <a:rPr lang="en-US" sz="2800" dirty="0" smtClean="0"/>
              <a:t>Most </a:t>
            </a:r>
            <a:r>
              <a:rPr lang="en-US" sz="2800" dirty="0"/>
              <a:t>disadvantaged areas of the Eastern Cape province in South </a:t>
            </a:r>
            <a:r>
              <a:rPr lang="en-US" sz="2800" dirty="0" smtClean="0"/>
              <a:t>Africa.</a:t>
            </a:r>
          </a:p>
          <a:p>
            <a:pPr marL="285750" indent="-285750">
              <a:buFont typeface="Arial" charset="0"/>
              <a:buChar char="•"/>
            </a:pPr>
            <a:endParaRPr lang="en-US" sz="2800" dirty="0" smtClean="0"/>
          </a:p>
          <a:p>
            <a:pPr marL="285750" indent="-285750">
              <a:buFont typeface="Arial" charset="0"/>
              <a:buChar char="•"/>
            </a:pPr>
            <a:r>
              <a:rPr lang="en-US" sz="2800" dirty="0" smtClean="0"/>
              <a:t>3400 </a:t>
            </a:r>
            <a:r>
              <a:rPr lang="en-US" sz="2800" dirty="0"/>
              <a:t>people in 12 </a:t>
            </a:r>
            <a:r>
              <a:rPr lang="en-US" sz="2800" dirty="0" smtClean="0"/>
              <a:t>villages, </a:t>
            </a:r>
            <a:r>
              <a:rPr lang="en-US" sz="2800" dirty="0"/>
              <a:t>governed by a Tribal Authority</a:t>
            </a:r>
            <a:r>
              <a:rPr lang="en-US" sz="2800" dirty="0" smtClean="0"/>
              <a:t>.</a:t>
            </a:r>
          </a:p>
          <a:p>
            <a:pPr marL="285750" indent="-285750">
              <a:buFont typeface="Arial" charset="0"/>
              <a:buChar char="•"/>
            </a:pPr>
            <a:endParaRPr lang="en-US" sz="2800" dirty="0" smtClean="0"/>
          </a:p>
          <a:p>
            <a:pPr marL="285750" indent="-285750">
              <a:buFont typeface="Arial" charset="0"/>
              <a:buChar char="•"/>
            </a:pPr>
            <a:r>
              <a:rPr lang="en-US" sz="2800" dirty="0"/>
              <a:t>8 charging stations which are all solar powered. </a:t>
            </a:r>
            <a:endParaRPr lang="en-US" sz="2800" dirty="0" smtClean="0"/>
          </a:p>
          <a:p>
            <a:pPr marL="285750" indent="-285750">
              <a:buFont typeface="Arial" charset="0"/>
              <a:buChar char="•"/>
            </a:pPr>
            <a:endParaRPr lang="en-US" sz="2800" dirty="0" smtClean="0"/>
          </a:p>
          <a:p>
            <a:pPr marL="285750" indent="-285750">
              <a:buFont typeface="Arial" charset="0"/>
              <a:buChar char="•"/>
            </a:pPr>
            <a:r>
              <a:rPr lang="en-US" sz="2800" dirty="0"/>
              <a:t>12 public phones that provide free calls on the </a:t>
            </a:r>
            <a:r>
              <a:rPr lang="en-US" sz="2800" dirty="0" smtClean="0"/>
              <a:t>network.</a:t>
            </a:r>
          </a:p>
          <a:p>
            <a:pPr marL="285750" indent="-285750">
              <a:buFont typeface="Arial" charset="0"/>
              <a:buChar char="•"/>
            </a:pPr>
            <a:endParaRPr lang="en-US" sz="2800" dirty="0" smtClean="0"/>
          </a:p>
          <a:p>
            <a:pPr marL="285750" indent="-285750">
              <a:buFont typeface="Arial" charset="0"/>
              <a:buChar char="•"/>
            </a:pPr>
            <a:r>
              <a:rPr lang="en-US" sz="2800" dirty="0" smtClean="0"/>
              <a:t>In the process </a:t>
            </a:r>
            <a:r>
              <a:rPr lang="en-US" sz="2800" dirty="0"/>
              <a:t>of upgrading the </a:t>
            </a:r>
            <a:r>
              <a:rPr lang="en-US" sz="2800" dirty="0" smtClean="0"/>
              <a:t>infrastructure.</a:t>
            </a:r>
            <a:endParaRPr lang="en-US" sz="2800" dirty="0"/>
          </a:p>
          <a:p>
            <a:pPr marL="285750" indent="-285750">
              <a:buFont typeface="Arial" charset="0"/>
              <a:buChar char="•"/>
            </a:pP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2882" y="3481811"/>
            <a:ext cx="2823725" cy="2473742"/>
          </a:xfrm>
          <a:prstGeom prst="rect">
            <a:avLst/>
          </a:prstGeom>
        </p:spPr>
      </p:pic>
    </p:spTree>
    <p:extLst>
      <p:ext uri="{BB962C8B-B14F-4D97-AF65-F5344CB8AC3E}">
        <p14:creationId xmlns:p14="http://schemas.microsoft.com/office/powerpoint/2010/main" val="859484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alphaModFix amt="35000"/>
            <a:extLst>
              <a:ext uri="{28A0092B-C50C-407E-A947-70E740481C1C}">
                <a14:useLocalDpi xmlns:a14="http://schemas.microsoft.com/office/drawing/2010/main" val="0"/>
              </a:ext>
            </a:extLst>
          </a:blip>
          <a:srcRect l="-331" t="1365" r="331" b="26709"/>
          <a:stretch/>
        </p:blipFill>
        <p:spPr>
          <a:xfrm>
            <a:off x="-40342" y="1027905"/>
            <a:ext cx="12248583" cy="4982929"/>
          </a:xfrm>
          <a:prstGeom prst="rect">
            <a:avLst/>
          </a:prstGeom>
        </p:spPr>
      </p:pic>
      <p:sp>
        <p:nvSpPr>
          <p:cNvPr id="2" name="Title 1"/>
          <p:cNvSpPr>
            <a:spLocks noGrp="1"/>
          </p:cNvSpPr>
          <p:nvPr>
            <p:ph type="title"/>
          </p:nvPr>
        </p:nvSpPr>
        <p:spPr>
          <a:xfrm>
            <a:off x="121023" y="-139761"/>
            <a:ext cx="10515600" cy="1325563"/>
          </a:xfrm>
        </p:spPr>
        <p:txBody>
          <a:bodyPr/>
          <a:lstStyle/>
          <a:p>
            <a:r>
              <a:rPr lang="en-US" dirty="0" smtClean="0"/>
              <a:t>USER REQUIREMENTS</a:t>
            </a:r>
            <a:endParaRPr lang="en-US" dirty="0"/>
          </a:p>
        </p:txBody>
      </p:sp>
      <p:sp>
        <p:nvSpPr>
          <p:cNvPr id="3" name="Content Placeholder 2"/>
          <p:cNvSpPr>
            <a:spLocks noGrp="1"/>
          </p:cNvSpPr>
          <p:nvPr>
            <p:ph idx="1"/>
          </p:nvPr>
        </p:nvSpPr>
        <p:spPr>
          <a:xfrm>
            <a:off x="826149" y="1343700"/>
            <a:ext cx="10515600" cy="4351338"/>
          </a:xfrm>
        </p:spPr>
        <p:txBody>
          <a:bodyPr>
            <a:normAutofit/>
          </a:bodyPr>
          <a:lstStyle/>
          <a:p>
            <a:r>
              <a:rPr lang="en-US" dirty="0" smtClean="0"/>
              <a:t>Currently using a homegrown prepaid billing system using IVR and A2Billing. </a:t>
            </a:r>
          </a:p>
          <a:p>
            <a:endParaRPr lang="en-US" dirty="0" smtClean="0"/>
          </a:p>
          <a:p>
            <a:r>
              <a:rPr lang="en-US" dirty="0" smtClean="0"/>
              <a:t>Billed service is VOIP. </a:t>
            </a:r>
            <a:r>
              <a:rPr lang="en-US" dirty="0"/>
              <a:t>D</a:t>
            </a:r>
            <a:r>
              <a:rPr lang="en-US" dirty="0" smtClean="0"/>
              <a:t>ata usage and charging of personal devices to be added.</a:t>
            </a:r>
          </a:p>
          <a:p>
            <a:endParaRPr lang="en-US" dirty="0" smtClean="0"/>
          </a:p>
          <a:p>
            <a:r>
              <a:rPr lang="en-US" dirty="0" smtClean="0"/>
              <a:t>Cater for variable user types proposed by the community.</a:t>
            </a:r>
          </a:p>
          <a:p>
            <a:endParaRPr lang="en-US" dirty="0" smtClean="0"/>
          </a:p>
          <a:p>
            <a:r>
              <a:rPr lang="en-US" dirty="0" smtClean="0"/>
              <a:t>Designed with the community to insure acceptance.</a:t>
            </a:r>
          </a:p>
          <a:p>
            <a:endParaRPr lang="en-US" dirty="0"/>
          </a:p>
        </p:txBody>
      </p:sp>
    </p:spTree>
    <p:extLst>
      <p:ext uri="{BB962C8B-B14F-4D97-AF65-F5344CB8AC3E}">
        <p14:creationId xmlns:p14="http://schemas.microsoft.com/office/powerpoint/2010/main" val="356426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REQUIREMENTS </a:t>
            </a:r>
            <a:r>
              <a:rPr lang="en-US" dirty="0"/>
              <a:t>ANALYSIS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57321" y="1304544"/>
            <a:ext cx="8877358" cy="4993514"/>
          </a:xfrm>
        </p:spPr>
      </p:pic>
      <p:sp>
        <p:nvSpPr>
          <p:cNvPr id="3" name="Rectangle 2"/>
          <p:cNvSpPr/>
          <p:nvPr/>
        </p:nvSpPr>
        <p:spPr>
          <a:xfrm>
            <a:off x="4262718" y="1411941"/>
            <a:ext cx="5903258" cy="48861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3363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REQUIREMENTS </a:t>
            </a:r>
            <a:r>
              <a:rPr lang="en-US" dirty="0"/>
              <a:t>ANALYSIS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7321" y="1304544"/>
            <a:ext cx="8877358" cy="4993514"/>
          </a:xfrm>
        </p:spPr>
      </p:pic>
      <p:sp>
        <p:nvSpPr>
          <p:cNvPr id="5" name="Rectangle 4"/>
          <p:cNvSpPr/>
          <p:nvPr/>
        </p:nvSpPr>
        <p:spPr>
          <a:xfrm>
            <a:off x="4235824" y="1690688"/>
            <a:ext cx="3805517" cy="48861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8393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REQUIREMENTS </a:t>
            </a:r>
            <a:r>
              <a:rPr lang="en-US" dirty="0"/>
              <a:t>ANALYSIS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7321" y="1304544"/>
            <a:ext cx="8877358" cy="4993514"/>
          </a:xfrm>
        </p:spPr>
      </p:pic>
    </p:spTree>
    <p:extLst>
      <p:ext uri="{BB962C8B-B14F-4D97-AF65-F5344CB8AC3E}">
        <p14:creationId xmlns:p14="http://schemas.microsoft.com/office/powerpoint/2010/main" val="6289745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PLAN</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The ideas for the project will be refined by means of further research of the current system, examining similar systems and discussion with the </a:t>
            </a:r>
            <a:r>
              <a:rPr lang="en-US" dirty="0" err="1" smtClean="0"/>
              <a:t>Mankosi</a:t>
            </a:r>
            <a:r>
              <a:rPr lang="en-US" dirty="0" smtClean="0"/>
              <a:t> </a:t>
            </a:r>
            <a:r>
              <a:rPr lang="en-US" dirty="0" smtClean="0"/>
              <a:t>Community ISP. This will ultimately determine the direction for progress.</a:t>
            </a:r>
          </a:p>
          <a:p>
            <a:pPr marL="514350" indent="-514350">
              <a:buFont typeface="+mj-lt"/>
              <a:buAutoNum type="arabicPeriod"/>
            </a:pPr>
            <a:r>
              <a:rPr lang="en-US" dirty="0" smtClean="0"/>
              <a:t>The second stage will be the system design.</a:t>
            </a:r>
          </a:p>
          <a:p>
            <a:pPr marL="514350" indent="-514350">
              <a:buFont typeface="+mj-lt"/>
              <a:buAutoNum type="arabicPeriod"/>
            </a:pPr>
            <a:r>
              <a:rPr lang="en-US" dirty="0" smtClean="0"/>
              <a:t>Development of the system.</a:t>
            </a:r>
          </a:p>
          <a:p>
            <a:pPr marL="514350" indent="-514350">
              <a:buFont typeface="+mj-lt"/>
              <a:buAutoNum type="arabicPeriod"/>
            </a:pPr>
            <a:r>
              <a:rPr lang="en-US" dirty="0" smtClean="0"/>
              <a:t>The fourth and final stage of the project will be user-centered usability testing.</a:t>
            </a:r>
            <a:endParaRPr lang="en-US" dirty="0"/>
          </a:p>
        </p:txBody>
      </p:sp>
    </p:spTree>
    <p:extLst>
      <p:ext uri="{BB962C8B-B14F-4D97-AF65-F5344CB8AC3E}">
        <p14:creationId xmlns:p14="http://schemas.microsoft.com/office/powerpoint/2010/main" val="111537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026459" y="1690688"/>
            <a:ext cx="10515600" cy="4351338"/>
          </a:xfrm>
        </p:spPr>
        <p:txBody>
          <a:bodyPr>
            <a:normAutofit/>
          </a:bodyPr>
          <a:lstStyle/>
          <a:p>
            <a:pPr marL="514350" indent="-514350">
              <a:buFont typeface="+mj-lt"/>
              <a:buAutoNum type="arabicPeriod"/>
            </a:pPr>
            <a:r>
              <a:rPr lang="en-US" dirty="0" err="1" smtClean="0"/>
              <a:t>Zenzeleni</a:t>
            </a:r>
            <a:r>
              <a:rPr lang="en-US" dirty="0" smtClean="0"/>
              <a:t> </a:t>
            </a:r>
            <a:r>
              <a:rPr lang="en-US" dirty="0"/>
              <a:t>Do It For Yourselves - </a:t>
            </a:r>
            <a:r>
              <a:rPr lang="en-US" dirty="0" smtClean="0"/>
              <a:t>An </a:t>
            </a:r>
            <a:r>
              <a:rPr lang="en-US" dirty="0"/>
              <a:t>Introduction </a:t>
            </a:r>
            <a:r>
              <a:rPr lang="en-US" dirty="0" smtClean="0"/>
              <a:t>to Community </a:t>
            </a:r>
            <a:r>
              <a:rPr lang="en-US" dirty="0"/>
              <a:t>Telecommunications </a:t>
            </a:r>
            <a:r>
              <a:rPr lang="en-US" dirty="0" smtClean="0"/>
              <a:t>Networks. Right2Know. </a:t>
            </a:r>
            <a:r>
              <a:rPr lang="en-US" dirty="0"/>
              <a:t>www.r2k.org</a:t>
            </a:r>
            <a:r>
              <a:rPr lang="en-US" dirty="0" smtClean="0"/>
              <a:t> </a:t>
            </a:r>
          </a:p>
          <a:p>
            <a:pPr marL="514350" indent="-514350">
              <a:buFont typeface="+mj-lt"/>
              <a:buAutoNum type="arabicPeriod"/>
            </a:pPr>
            <a:r>
              <a:rPr lang="en-US" dirty="0" smtClean="0"/>
              <a:t>Promoting </a:t>
            </a:r>
            <a:r>
              <a:rPr lang="en-US" dirty="0"/>
              <a:t>trust for billing of service on a rural </a:t>
            </a:r>
            <a:r>
              <a:rPr lang="en-US" dirty="0" smtClean="0"/>
              <a:t>wireless mesh network. Marie </a:t>
            </a:r>
            <a:r>
              <a:rPr lang="en-US" dirty="0" err="1"/>
              <a:t>Josee</a:t>
            </a:r>
            <a:r>
              <a:rPr lang="en-US" dirty="0"/>
              <a:t> </a:t>
            </a:r>
            <a:r>
              <a:rPr lang="en-US" dirty="0" err="1"/>
              <a:t>Utamahoro</a:t>
            </a:r>
            <a:r>
              <a:rPr lang="en-US" dirty="0"/>
              <a:t>, Isabella M. Venter, Carlos Rey-Moreno, </a:t>
            </a:r>
            <a:r>
              <a:rPr lang="en-US" dirty="0" smtClean="0"/>
              <a:t>and William </a:t>
            </a:r>
            <a:r>
              <a:rPr lang="en-US" dirty="0"/>
              <a:t>D. Tucker. </a:t>
            </a:r>
          </a:p>
          <a:p>
            <a:pPr marL="514350" indent="-514350">
              <a:buFont typeface="+mj-lt"/>
              <a:buAutoNum type="arabicPeriod"/>
            </a:pPr>
            <a:r>
              <a:rPr lang="en-US" dirty="0" smtClean="0"/>
              <a:t>Rey-Moreno</a:t>
            </a:r>
            <a:r>
              <a:rPr lang="en-US" dirty="0"/>
              <a:t>, C. </a:t>
            </a:r>
            <a:r>
              <a:rPr lang="en-US" dirty="0" err="1"/>
              <a:t>Zenzeleni</a:t>
            </a:r>
            <a:r>
              <a:rPr lang="en-US" dirty="0"/>
              <a:t> networks ltd building </a:t>
            </a:r>
            <a:r>
              <a:rPr lang="en-US" dirty="0" smtClean="0"/>
              <a:t>community </a:t>
            </a:r>
            <a:r>
              <a:rPr lang="en-US" dirty="0" err="1" smtClean="0"/>
              <a:t>telcos</a:t>
            </a:r>
            <a:r>
              <a:rPr lang="en-US" dirty="0"/>
              <a:t>. </a:t>
            </a:r>
          </a:p>
        </p:txBody>
      </p:sp>
    </p:spTree>
    <p:extLst>
      <p:ext uri="{BB962C8B-B14F-4D97-AF65-F5344CB8AC3E}">
        <p14:creationId xmlns:p14="http://schemas.microsoft.com/office/powerpoint/2010/main" val="6720329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1682</TotalTime>
  <Words>499</Words>
  <Application>Microsoft Macintosh PowerPoint</Application>
  <PresentationFormat>Widescreen</PresentationFormat>
  <Paragraphs>47</Paragraphs>
  <Slides>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vt:lpstr>
      <vt:lpstr>Calibri Light</vt:lpstr>
      <vt:lpstr>Arial</vt:lpstr>
      <vt:lpstr>Office Theme</vt:lpstr>
      <vt:lpstr>ZENZELENI BILLING SYSTEM</vt:lpstr>
      <vt:lpstr>BACKGROUND</vt:lpstr>
      <vt:lpstr>USER REQUIREMENTS</vt:lpstr>
      <vt:lpstr>REQUIREMENTS ANALYSIS</vt:lpstr>
      <vt:lpstr>REQUIREMENTS ANALYSIS</vt:lpstr>
      <vt:lpstr>REQUIREMENTS ANALYSIS</vt:lpstr>
      <vt:lpstr>PROJECT PLAN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ZENZANELI BILLING SYSTEM</dc:title>
  <dc:creator>Jared Christians</dc:creator>
  <cp:lastModifiedBy>Jared Christians</cp:lastModifiedBy>
  <cp:revision>13</cp:revision>
  <dcterms:created xsi:type="dcterms:W3CDTF">2017-04-24T07:05:46Z</dcterms:created>
  <dcterms:modified xsi:type="dcterms:W3CDTF">2017-04-26T22:00:50Z</dcterms:modified>
</cp:coreProperties>
</file>