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2" r:id="rId4"/>
    <p:sldId id="285" r:id="rId5"/>
    <p:sldId id="278" r:id="rId6"/>
    <p:sldId id="274" r:id="rId7"/>
    <p:sldId id="264" r:id="rId8"/>
    <p:sldId id="280" r:id="rId9"/>
    <p:sldId id="273" r:id="rId10"/>
    <p:sldId id="282" r:id="rId11"/>
    <p:sldId id="283" r:id="rId12"/>
    <p:sldId id="284" r:id="rId13"/>
    <p:sldId id="276" r:id="rId14"/>
    <p:sldId id="260" r:id="rId15"/>
    <p:sldId id="286" r:id="rId16"/>
    <p:sldId id="281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orman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97" autoAdjust="0"/>
  </p:normalViewPr>
  <p:slideViewPr>
    <p:cSldViewPr snapToObjects="1">
      <p:cViewPr>
        <p:scale>
          <a:sx n="75" d="100"/>
          <a:sy n="75" d="100"/>
        </p:scale>
        <p:origin x="-103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1985-DD6A-4C5F-AB0B-613EDF6EDE8D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A99B-118C-486E-8ADC-3EDC84103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i="1" dirty="0" smtClean="0">
                <a:solidFill>
                  <a:srgbClr val="FF0000"/>
                </a:solidFill>
              </a:rPr>
              <a:t>Spell out UI as User</a:t>
            </a:r>
            <a:r>
              <a:rPr lang="en-ZA" i="1" baseline="0" dirty="0" smtClean="0">
                <a:solidFill>
                  <a:srgbClr val="FF0000"/>
                </a:solidFill>
              </a:rPr>
              <a:t> Interface using a 2</a:t>
            </a:r>
            <a:r>
              <a:rPr lang="en-ZA" i="1" baseline="30000" dirty="0" smtClean="0">
                <a:solidFill>
                  <a:srgbClr val="FF0000"/>
                </a:solidFill>
              </a:rPr>
              <a:t>nd</a:t>
            </a:r>
            <a:r>
              <a:rPr lang="en-ZA" i="1" baseline="0" dirty="0" smtClean="0">
                <a:solidFill>
                  <a:srgbClr val="FF0000"/>
                </a:solidFill>
              </a:rPr>
              <a:t> line</a:t>
            </a:r>
          </a:p>
          <a:p>
            <a:r>
              <a:rPr lang="en-ZA" i="1" baseline="0" dirty="0" smtClean="0">
                <a:solidFill>
                  <a:srgbClr val="FF0000"/>
                </a:solidFill>
              </a:rPr>
              <a:t>Practice to get the timing right as you only have 6 slides of which only 4 have stuff to talk about – most of your time will be spent on slides 2,3 an 4 – so make sure you speak sufficiently to these slides; don’t need to spend much time in slide 5 – just do it briefly; </a:t>
            </a:r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54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AA0F-D52D-4C32-A602-DB0B6C5D8B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7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ever its my tern </a:t>
            </a:r>
            <a:r>
              <a:rPr lang="en-US" smtClean="0"/>
              <a:t>just point at 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AA0F-D52D-4C32-A602-DB0B6C5D8B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AA0F-D52D-4C32-A602-DB0B6C5D8B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A99B-118C-486E-8ADC-3EDC84103E5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2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8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1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  <a:alpha val="0"/>
              </a:schemeClr>
            </a:gs>
            <a:gs pos="30000">
              <a:schemeClr val="accent3">
                <a:lumMod val="40000"/>
                <a:lumOff val="60000"/>
                <a:alpha val="0"/>
              </a:schemeClr>
            </a:gs>
            <a:gs pos="64999">
              <a:schemeClr val="accent3">
                <a:lumMod val="60000"/>
                <a:lumOff val="40000"/>
                <a:alpha val="54000"/>
              </a:schemeClr>
            </a:gs>
            <a:gs pos="89999">
              <a:schemeClr val="accent3">
                <a:lumMod val="81000"/>
                <a:alpha val="54000"/>
              </a:schemeClr>
            </a:gs>
            <a:gs pos="100000">
              <a:schemeClr val="accent3">
                <a:lumMod val="54000"/>
                <a:alpha val="62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3FD-AA0A-4310-AE8E-C836075F7FA5}" type="datetimeFigureOut">
              <a:rPr lang="en-US" smtClean="0"/>
              <a:pPr/>
              <a:t>9/12/2012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00E4-073F-47AA-9678-709477025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apsolutions.com/mobile-arcgis-paper-gps-data-collec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MOBILE PACKET MONITOR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325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Josue Martins &amp; Chisha Malama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Supervisor Dr. B.W Tucker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&amp; Co-Supervisor Mr. M. Norman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me\Desktop\logo-androi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33" y="0"/>
            <a:ext cx="1278467" cy="10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949973"/>
            <a:ext cx="4254500" cy="38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n 2012-09-11 at 12.25 PM #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8" t="15737"/>
          <a:stretch/>
        </p:blipFill>
        <p:spPr>
          <a:xfrm>
            <a:off x="0" y="12178"/>
            <a:ext cx="9144000" cy="6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n 2012-09-11 at 12.25 PM #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8203"/>
          <a:stretch/>
        </p:blipFill>
        <p:spPr>
          <a:xfrm>
            <a:off x="0" y="-6796"/>
            <a:ext cx="9143999" cy="68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n 2012-09-11 at 12.26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t="13543"/>
          <a:stretch/>
        </p:blipFill>
        <p:spPr>
          <a:xfrm>
            <a:off x="0" y="31426"/>
            <a:ext cx="9143999" cy="68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23950" y="2205038"/>
            <a:ext cx="2667000" cy="8493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Management Class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05275" y="1012825"/>
            <a:ext cx="1565275" cy="582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MonitorTraffic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Class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319838" y="1655763"/>
            <a:ext cx="1604962" cy="935037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ANDROID OS 3G DATA TRAFFIC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507163" y="533400"/>
            <a:ext cx="1722437" cy="9906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ANDROID OS Wi-Fi TRAFFIC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66801" y="3873500"/>
            <a:ext cx="1416050" cy="474663"/>
          </a:xfrm>
          <a:prstGeom prst="rect">
            <a:avLst/>
          </a:prstGeom>
          <a:solidFill>
            <a:srgbClr val="5D599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WifiReadWrite Class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35238" y="3873500"/>
            <a:ext cx="1503362" cy="474663"/>
          </a:xfrm>
          <a:prstGeom prst="rect">
            <a:avLst/>
          </a:prstGeom>
          <a:solidFill>
            <a:srgbClr val="5D599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ThreeGReadWrite Class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141913" y="5564188"/>
            <a:ext cx="1517650" cy="76041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SQLite Database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0825" y="5697537"/>
            <a:ext cx="1800225" cy="474663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ContentProvider Class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10800000">
            <a:off x="2936875" y="1228725"/>
            <a:ext cx="1130300" cy="138113"/>
          </a:xfrm>
          <a:prstGeom prst="rightArrow">
            <a:avLst>
              <a:gd name="adj1" fmla="val 50000"/>
              <a:gd name="adj2" fmla="val 20459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965324" y="4367213"/>
            <a:ext cx="244475" cy="1271587"/>
          </a:xfrm>
          <a:prstGeom prst="upDownArrow">
            <a:avLst>
              <a:gd name="adj1" fmla="val 50000"/>
              <a:gd name="adj2" fmla="val 99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2787650" y="4357688"/>
            <a:ext cx="260350" cy="1281112"/>
          </a:xfrm>
          <a:prstGeom prst="upDownArrow">
            <a:avLst>
              <a:gd name="adj1" fmla="val 50000"/>
              <a:gd name="adj2" fmla="val 99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984375" y="3082925"/>
            <a:ext cx="185738" cy="758825"/>
          </a:xfrm>
          <a:prstGeom prst="upDownArrow">
            <a:avLst>
              <a:gd name="adj1" fmla="val 50000"/>
              <a:gd name="adj2" fmla="val 817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679700" y="3086100"/>
            <a:ext cx="185738" cy="758825"/>
          </a:xfrm>
          <a:prstGeom prst="upDownArrow">
            <a:avLst>
              <a:gd name="adj1" fmla="val 50000"/>
              <a:gd name="adj2" fmla="val 817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736725" y="1012825"/>
            <a:ext cx="1200150" cy="6302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Service Class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2115382">
            <a:off x="5651500" y="1531938"/>
            <a:ext cx="881063" cy="179387"/>
          </a:xfrm>
          <a:prstGeom prst="leftRightArrow">
            <a:avLst>
              <a:gd name="adj1" fmla="val 50000"/>
              <a:gd name="adj2" fmla="val 982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9698443">
            <a:off x="5689600" y="1016000"/>
            <a:ext cx="881063" cy="179388"/>
          </a:xfrm>
          <a:prstGeom prst="leftRightArrow">
            <a:avLst>
              <a:gd name="adj1" fmla="val 50000"/>
              <a:gd name="adj2" fmla="val 982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352800" y="5840412"/>
            <a:ext cx="1751013" cy="179388"/>
          </a:xfrm>
          <a:prstGeom prst="leftRightArrow">
            <a:avLst>
              <a:gd name="adj1" fmla="val 50000"/>
              <a:gd name="adj2" fmla="val 1952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2251075" y="1655763"/>
            <a:ext cx="187325" cy="549275"/>
          </a:xfrm>
          <a:prstGeom prst="downArrow">
            <a:avLst>
              <a:gd name="adj1" fmla="val 50000"/>
              <a:gd name="adj2" fmla="val 73305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181600" y="2819400"/>
            <a:ext cx="1905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Mediator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Class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 rot="894630">
            <a:off x="3774600" y="2764555"/>
            <a:ext cx="1376616" cy="199209"/>
          </a:xfrm>
          <a:prstGeom prst="leftRightArrow">
            <a:avLst>
              <a:gd name="adj1" fmla="val 50000"/>
              <a:gd name="adj2" fmla="val 982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72200" y="4267200"/>
            <a:ext cx="2362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Front</a:t>
            </a:r>
            <a:r>
              <a:rPr lang="en-US" sz="2400" b="1" baseline="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end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App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2218057">
            <a:off x="6065055" y="3746701"/>
            <a:ext cx="1376616" cy="199209"/>
          </a:xfrm>
          <a:prstGeom prst="leftRightArrow">
            <a:avLst>
              <a:gd name="adj1" fmla="val 50000"/>
              <a:gd name="adj2" fmla="val 982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05"/>
            <a:ext cx="9144000" cy="693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2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4 in Depth.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22288" y="1676396"/>
          <a:ext cx="8164512" cy="4191006"/>
        </p:xfrm>
        <a:graphic>
          <a:graphicData uri="http://schemas.openxmlformats.org/drawingml/2006/table">
            <a:tbl>
              <a:tblPr/>
              <a:tblGrid>
                <a:gridCol w="2413966"/>
                <a:gridCol w="5750546"/>
              </a:tblGrid>
              <a:tr h="415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Term 4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9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Project Testing, Evaluation and Presentation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Review user requirements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Debug errors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Documentation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Research different data rate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Document Findings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Embed data rates to code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Improve data retrieval speed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Test all changes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Finalize Project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Final Presentation</a:t>
                      </a: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19" marR="56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7610475" y="5295900"/>
            <a:ext cx="54292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148137" y="4038600"/>
            <a:ext cx="542926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309936" y="3390900"/>
            <a:ext cx="4919664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457574" y="3733800"/>
            <a:ext cx="962026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276600" y="3086100"/>
            <a:ext cx="54292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00389" y="2743200"/>
            <a:ext cx="54292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43314" y="4648200"/>
            <a:ext cx="3529012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791075" y="4343400"/>
            <a:ext cx="54292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7086600" y="4991100"/>
            <a:ext cx="54292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048625" y="5600700"/>
            <a:ext cx="333375" cy="1905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2743200" lvl="6" indent="0">
              <a:buNone/>
            </a:pPr>
            <a:r>
              <a:rPr lang="en-US" dirty="0" smtClean="0"/>
              <a:t>Skype call to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Samsung S Plus				MacBook Pro</a:t>
            </a:r>
          </a:p>
          <a:p>
            <a:r>
              <a:rPr lang="en-US" dirty="0" smtClean="0"/>
              <a:t>Download some Files    </a:t>
            </a:r>
          </a:p>
          <a:p>
            <a:r>
              <a:rPr lang="en-US" dirty="0" smtClean="0"/>
              <a:t>Show the usage </a:t>
            </a:r>
          </a:p>
          <a:p>
            <a:r>
              <a:rPr lang="en-US" dirty="0" smtClean="0"/>
              <a:t>Use Skype or any other App</a:t>
            </a:r>
          </a:p>
          <a:p>
            <a:r>
              <a:rPr lang="en-US" dirty="0" smtClean="0"/>
              <a:t>Show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amsung-i9001-galaxy-s-plus-000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" y="1219200"/>
            <a:ext cx="2501544" cy="1904999"/>
          </a:xfrm>
          <a:prstGeom prst="rect">
            <a:avLst/>
          </a:prstGeom>
        </p:spPr>
      </p:pic>
      <p:pic>
        <p:nvPicPr>
          <p:cNvPr id="5" name="Picture 4" descr="Apple_Macbook_Pro_1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72" y="1219200"/>
            <a:ext cx="4186093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334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Mobile Application Development 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http://www.webmapsolutions.com/mobile-arcgis-paper-gps-data-collection</a:t>
            </a:r>
            <a:endParaRPr lang="en-US" sz="3400" dirty="0" smtClean="0">
              <a:solidFill>
                <a:schemeClr val="tx1"/>
              </a:solidFill>
            </a:endParaRPr>
          </a:p>
          <a:p>
            <a:pPr algn="l"/>
            <a:endParaRPr lang="en-US" sz="3400" dirty="0" smtClean="0">
              <a:solidFill>
                <a:schemeClr val="tx1"/>
              </a:solidFill>
            </a:endParaRP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Chen</a:t>
            </a:r>
            <a:r>
              <a:rPr lang="en-US" sz="3400" dirty="0">
                <a:solidFill>
                  <a:schemeClr val="tx1"/>
                </a:solidFill>
              </a:rPr>
              <a:t>, Jason (12 May 2008). "The Top 50 Applications". Android Developers Blog. Retrieved 2009-09-04.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US" sz="3400" dirty="0" smtClean="0">
              <a:solidFill>
                <a:schemeClr val="tx1"/>
              </a:solidFill>
            </a:endParaRP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Leslie, Ben (13 November 2007). "Native C application for Android". Benno's blog. Retrieved 2009-09-04.</a:t>
            </a: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http</a:t>
            </a:r>
            <a:r>
              <a:rPr lang="en-US" sz="3400" dirty="0">
                <a:solidFill>
                  <a:schemeClr val="tx1"/>
                </a:solidFill>
              </a:rPr>
              <a:t>://source.android.com/source/building-devices.html</a:t>
            </a:r>
          </a:p>
          <a:p>
            <a:pPr algn="l"/>
            <a:r>
              <a:rPr lang="en-US" sz="3400" dirty="0">
                <a:solidFill>
                  <a:schemeClr val="tx1"/>
                </a:solidFill>
              </a:rPr>
              <a:t> "Complications looming for Android developers". androidandme.com. 2009-11-06. Retrieved 2010-01-15</a:t>
            </a:r>
            <a:r>
              <a:rPr lang="en-US" sz="3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3400" dirty="0" smtClean="0">
              <a:solidFill>
                <a:schemeClr val="tx1"/>
              </a:solidFill>
            </a:endParaRP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Mobile Application Development 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http://www.webmapsolutions.com/mobile-arcgis-paper-gps-data-collection</a:t>
            </a:r>
            <a:endParaRPr lang="en-US" sz="3400" dirty="0" smtClean="0">
              <a:solidFill>
                <a:schemeClr val="tx1"/>
              </a:solidFill>
            </a:endParaRPr>
          </a:p>
          <a:p>
            <a:pPr algn="l"/>
            <a:endParaRPr lang="en-US" sz="3400" dirty="0" smtClean="0">
              <a:solidFill>
                <a:schemeClr val="tx1"/>
              </a:solidFill>
            </a:endParaRP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Clint Smith, Daniel Collins. "3G Wireless Networks", page 136. 2000.</a:t>
            </a:r>
          </a:p>
          <a:p>
            <a:pPr algn="l"/>
            <a:endParaRPr lang="en-US" sz="3400" dirty="0" smtClean="0">
              <a:solidFill>
                <a:schemeClr val="tx1"/>
              </a:solidFill>
            </a:endParaRP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/>
          </a:bodyPr>
          <a:lstStyle/>
          <a:p>
            <a:r>
              <a:rPr lang="en-US" dirty="0" smtClean="0"/>
              <a:t>The End</a:t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9" y="2438400"/>
            <a:ext cx="3076575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3508375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Technology Used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does it </a:t>
            </a:r>
            <a:r>
              <a:rPr lang="en-US" dirty="0" smtClean="0">
                <a:solidFill>
                  <a:schemeClr val="tx1"/>
                </a:solidFill>
              </a:rPr>
              <a:t>work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Demo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151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43" y="9525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4585" y="1295400"/>
            <a:ext cx="6689890" cy="3039508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What is an Mobile </a:t>
            </a:r>
            <a:r>
              <a:rPr lang="en-US" sz="1400" b="1" dirty="0">
                <a:solidFill>
                  <a:schemeClr val="tx1"/>
                </a:solidFill>
              </a:rPr>
              <a:t>Packet </a:t>
            </a:r>
            <a:r>
              <a:rPr lang="en-US" sz="1400" b="1" dirty="0" smtClean="0">
                <a:solidFill>
                  <a:schemeClr val="tx1"/>
                </a:solidFill>
              </a:rPr>
              <a:t>Monitor software? </a:t>
            </a: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Monitors data </a:t>
            </a:r>
            <a:r>
              <a:rPr lang="en-US" sz="1400" dirty="0" smtClean="0">
                <a:solidFill>
                  <a:schemeClr val="tx1"/>
                </a:solidFill>
              </a:rPr>
              <a:t>usage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Adds a cost to data usage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Works </a:t>
            </a:r>
            <a:r>
              <a:rPr lang="en-US" sz="1400" dirty="0">
                <a:solidFill>
                  <a:schemeClr val="tx1"/>
                </a:solidFill>
              </a:rPr>
              <a:t>on Android </a:t>
            </a:r>
            <a:r>
              <a:rPr lang="en-US" sz="1400" dirty="0" smtClean="0">
                <a:solidFill>
                  <a:schemeClr val="tx1"/>
                </a:solidFill>
              </a:rPr>
              <a:t>OS 2.2 Froyo to the latest versions of Android OS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Runs </a:t>
            </a:r>
            <a:r>
              <a:rPr lang="en-US" sz="1400" dirty="0">
                <a:solidFill>
                  <a:schemeClr val="tx1"/>
                </a:solidFill>
              </a:rPr>
              <a:t>in the background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Stores </a:t>
            </a:r>
            <a:r>
              <a:rPr lang="en-US" sz="1400" dirty="0">
                <a:solidFill>
                  <a:schemeClr val="tx1"/>
                </a:solidFill>
              </a:rPr>
              <a:t>data usage accumulatively </a:t>
            </a:r>
          </a:p>
          <a:p>
            <a:pPr algn="just"/>
            <a:endParaRPr lang="en-U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Why  is the Mobile Packet Monitor important?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will provide awareness of data Usage and cost.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</a:t>
            </a:r>
            <a:r>
              <a:rPr lang="en-US" sz="1400" dirty="0">
                <a:solidFill>
                  <a:schemeClr val="tx1"/>
                </a:solidFill>
              </a:rPr>
              <a:t>will help users make better financial decisions on internet Data </a:t>
            </a:r>
            <a:r>
              <a:rPr lang="en-US" sz="1400" dirty="0" smtClean="0">
                <a:solidFill>
                  <a:schemeClr val="tx1"/>
                </a:solidFill>
              </a:rPr>
              <a:t>usage.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en-US" sz="7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:\billom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4" y="4985556"/>
            <a:ext cx="2243860" cy="163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-1868463" y="4334908"/>
            <a:ext cx="6064415" cy="55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Mobile users </a:t>
            </a:r>
            <a:endParaRPr lang="en-US" sz="2300" dirty="0"/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4495800" y="4457700"/>
            <a:ext cx="6064415" cy="545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Solution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Android packet monitor </a:t>
            </a:r>
            <a:endParaRPr lang="en-US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267200"/>
            <a:ext cx="6064415" cy="2350300"/>
            <a:chOff x="4483872" y="4334908"/>
            <a:chExt cx="6064415" cy="2350300"/>
          </a:xfrm>
        </p:grpSpPr>
        <p:pic>
          <p:nvPicPr>
            <p:cNvPr id="1028" name="Picture 4" descr="H:\bill_bot98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041364"/>
              <a:ext cx="2401050" cy="16438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ubtitle 3"/>
            <p:cNvSpPr txBox="1">
              <a:spLocks/>
            </p:cNvSpPr>
            <p:nvPr/>
          </p:nvSpPr>
          <p:spPr>
            <a:xfrm>
              <a:off x="4483872" y="4334908"/>
              <a:ext cx="6064415" cy="7064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 smtClean="0">
                <a:solidFill>
                  <a:schemeClr val="tx1"/>
                </a:solidFill>
              </a:endParaRP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Expensive Mobile phones Bills</a:t>
              </a:r>
              <a:endParaRPr lang="en-US" sz="18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0259" y="4973656"/>
            <a:ext cx="1996312" cy="18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 IDE</a:t>
            </a:r>
          </a:p>
          <a:p>
            <a:r>
              <a:rPr lang="en-US" dirty="0" smtClean="0"/>
              <a:t>Android SDK</a:t>
            </a:r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XML</a:t>
            </a:r>
          </a:p>
          <a:p>
            <a:r>
              <a:rPr lang="en-US" dirty="0" smtClean="0"/>
              <a:t>Android Mobile Phone</a:t>
            </a:r>
          </a:p>
          <a:p>
            <a:r>
              <a:rPr lang="en-US" smtClean="0"/>
              <a:t>Internet Data </a:t>
            </a:r>
            <a:r>
              <a:rPr lang="en-US" dirty="0" smtClean="0"/>
              <a:t>bundle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Tracks  bytes being sent/received </a:t>
            </a:r>
          </a:p>
          <a:p>
            <a:endParaRPr lang="en-US" dirty="0" smtClean="0"/>
          </a:p>
          <a:p>
            <a:r>
              <a:rPr lang="en-US" dirty="0" smtClean="0"/>
              <a:t>Detects the application sending/receiving  bytes</a:t>
            </a:r>
          </a:p>
          <a:p>
            <a:endParaRPr lang="en-US" dirty="0" smtClean="0"/>
          </a:p>
          <a:p>
            <a:r>
              <a:rPr lang="en-US" dirty="0" smtClean="0"/>
              <a:t>Uses a database to store all collected information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Is able to retrieve totals based on each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FRONTEND BACKEND COMMUNICATION</a:t>
            </a: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01850" y="5670550"/>
            <a:ext cx="3536950" cy="882650"/>
          </a:xfrm>
          <a:prstGeom prst="flowChartProcess">
            <a:avLst/>
          </a:prstGeom>
          <a:gradFill rotWithShape="1">
            <a:gsLst>
              <a:gs pos="0">
                <a:srgbClr val="548DD4"/>
              </a:gs>
              <a:gs pos="100000">
                <a:srgbClr val="548DD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48DD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Android OS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057400" y="3613150"/>
            <a:ext cx="3536950" cy="882650"/>
          </a:xfrm>
          <a:prstGeom prst="flowChartProcess">
            <a:avLst/>
          </a:prstGeom>
          <a:gradFill rotWithShape="1">
            <a:gsLst>
              <a:gs pos="0">
                <a:srgbClr val="D99594"/>
              </a:gs>
              <a:gs pos="100000">
                <a:srgbClr val="D9959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D9959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Backend App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C. </a:t>
            </a:r>
            <a:r>
              <a:rPr lang="en-US" sz="2200" dirty="0" err="1" smtClean="0">
                <a:latin typeface="Calibri" pitchFamily="34" charset="0"/>
                <a:cs typeface="Arial" pitchFamily="34" charset="0"/>
              </a:rPr>
              <a:t>Malama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019300" y="1676400"/>
            <a:ext cx="3536950" cy="882650"/>
          </a:xfrm>
          <a:prstGeom prst="flowChartProcess">
            <a:avLst/>
          </a:prstGeom>
          <a:gradFill rotWithShape="1">
            <a:gsLst>
              <a:gs pos="0">
                <a:srgbClr val="D6E3BC"/>
              </a:gs>
              <a:gs pos="100000">
                <a:srgbClr val="D6E3B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D6E3B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Frontend App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By J. Martins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495800" y="2514600"/>
            <a:ext cx="304800" cy="1066799"/>
          </a:xfrm>
          <a:prstGeom prst="downArrow">
            <a:avLst>
              <a:gd name="adj1" fmla="val 50000"/>
              <a:gd name="adj2" fmla="val 112037"/>
            </a:avLst>
          </a:prstGeom>
          <a:gradFill rotWithShape="1">
            <a:gsLst>
              <a:gs pos="0">
                <a:srgbClr val="D6E3BC"/>
              </a:gs>
              <a:gs pos="100000">
                <a:srgbClr val="D6E3B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D6E3B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495800" y="4495800"/>
            <a:ext cx="304800" cy="1143000"/>
          </a:xfrm>
          <a:prstGeom prst="downArrow">
            <a:avLst>
              <a:gd name="adj1" fmla="val 50000"/>
              <a:gd name="adj2" fmla="val 112037"/>
            </a:avLst>
          </a:prstGeom>
          <a:gradFill rotWithShape="1">
            <a:gsLst>
              <a:gs pos="0">
                <a:srgbClr val="D99594"/>
              </a:gs>
              <a:gs pos="100000">
                <a:srgbClr val="D9959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D9959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10800000">
            <a:off x="3047997" y="2514600"/>
            <a:ext cx="304802" cy="1066800"/>
          </a:xfrm>
          <a:prstGeom prst="downArrow">
            <a:avLst>
              <a:gd name="adj1" fmla="val 50000"/>
              <a:gd name="adj2" fmla="val 112037"/>
            </a:avLst>
          </a:prstGeom>
          <a:gradFill rotWithShape="1">
            <a:gsLst>
              <a:gs pos="0">
                <a:srgbClr val="E5B8B7"/>
              </a:gs>
              <a:gs pos="100000">
                <a:srgbClr val="E5B8B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D9959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3047999" y="4456092"/>
            <a:ext cx="304801" cy="1182708"/>
          </a:xfrm>
          <a:prstGeom prst="downArrow">
            <a:avLst>
              <a:gd name="adj1" fmla="val 50000"/>
              <a:gd name="adj2" fmla="val 112037"/>
            </a:avLst>
          </a:prstGeom>
          <a:gradFill rotWithShape="1">
            <a:gsLst>
              <a:gs pos="0">
                <a:srgbClr val="548DD4"/>
              </a:gs>
              <a:gs pos="100000">
                <a:srgbClr val="548DD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48DD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End High Level Design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93786"/>
            <a:ext cx="8001000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pic>
        <p:nvPicPr>
          <p:cNvPr id="4" name="Content Placeholder 3" descr="Photo on 2012-09-11 at 12.25 PM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9386" r="22928" b="-872"/>
          <a:stretch/>
        </p:blipFill>
        <p:spPr>
          <a:xfrm>
            <a:off x="5046148" y="1655997"/>
            <a:ext cx="2866351" cy="4496099"/>
          </a:xfrm>
        </p:spPr>
      </p:pic>
      <p:pic>
        <p:nvPicPr>
          <p:cNvPr id="5" name="Picture 4" descr="Photo on 2012-09-11 at 12.45 P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1447801" y="1655997"/>
            <a:ext cx="2710554" cy="4418563"/>
          </a:xfrm>
          <a:prstGeom prst="rect">
            <a:avLst/>
          </a:prstGeom>
        </p:spPr>
      </p:pic>
      <p:pic>
        <p:nvPicPr>
          <p:cNvPr id="6" name="Picture 5" descr="Photo on 2012-09-11 at 12.45 PM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2" t="44059" r="1273" b="34094"/>
          <a:stretch/>
        </p:blipFill>
        <p:spPr bwMode="auto">
          <a:xfrm>
            <a:off x="429579" y="4572000"/>
            <a:ext cx="2036444" cy="215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Elbow Connector 7"/>
          <p:cNvCxnSpPr/>
          <p:nvPr/>
        </p:nvCxnSpPr>
        <p:spPr>
          <a:xfrm rot="5400000">
            <a:off x="1981200" y="4724400"/>
            <a:ext cx="2057400" cy="1295400"/>
          </a:xfrm>
          <a:prstGeom prst="bentConnector3">
            <a:avLst>
              <a:gd name="adj1" fmla="val 9921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n 2012-09-11 at 12.25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17426"/>
          <a:stretch/>
        </p:blipFill>
        <p:spPr>
          <a:xfrm>
            <a:off x="27535" y="21330"/>
            <a:ext cx="9307374" cy="6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442</Words>
  <Application>Microsoft Office PowerPoint</Application>
  <PresentationFormat>On-screen Show (4:3)</PresentationFormat>
  <Paragraphs>120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MOBILE PACKET MONITOR  </vt:lpstr>
      <vt:lpstr>Overview </vt:lpstr>
      <vt:lpstr>Introduction</vt:lpstr>
      <vt:lpstr>Technology Used</vt:lpstr>
      <vt:lpstr>How does it work</vt:lpstr>
      <vt:lpstr>FRONTEND BACKEND COMMUNICATION</vt:lpstr>
      <vt:lpstr>Front End High Level Design </vt:lpstr>
      <vt:lpstr>Main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 4 in Depth.</vt:lpstr>
      <vt:lpstr>Demo </vt:lpstr>
      <vt:lpstr>References</vt:lpstr>
      <vt:lpstr>The End 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Packet Monitor UI</dc:title>
  <dc:creator>lnx</dc:creator>
  <cp:lastModifiedBy>Chisha</cp:lastModifiedBy>
  <cp:revision>119</cp:revision>
  <dcterms:created xsi:type="dcterms:W3CDTF">2012-03-31T09:49:06Z</dcterms:created>
  <dcterms:modified xsi:type="dcterms:W3CDTF">2012-09-12T07:19:12Z</dcterms:modified>
</cp:coreProperties>
</file>