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09264-613B-4626-86C0-6BB0C1A8E495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E728E-F67A-4BD8-A881-767F6C352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25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Java Programming</a:t>
            </a:r>
            <a:r>
              <a:rPr lang="en-US" baseline="0" dirty="0" smtClean="0"/>
              <a:t> Language</a:t>
            </a:r>
          </a:p>
          <a:p>
            <a:r>
              <a:rPr lang="en-US" baseline="0" dirty="0" smtClean="0"/>
              <a:t>MySQL Database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E728E-F67A-4BD8-A881-767F6C3521E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8144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D1873BB-4597-4F7D-9FE4-3040FB6A64F0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6A78E6-81AD-4630-BF61-2BF983F0EB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8170965"/>
              </p:ext>
            </p:extLst>
          </p:nvPr>
        </p:nvGraphicFramePr>
        <p:xfrm>
          <a:off x="1371600" y="1143000"/>
          <a:ext cx="6057900" cy="1355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7900"/>
              </a:tblGrid>
              <a:tr h="8286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BACK-END FOR MONITORING MESH NETWORK ACTIVITY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600"/>
                        </a:spcAft>
                      </a:pPr>
                      <a:endParaRPr lang="en-US" sz="20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8745" marR="118745" marT="118745" marB="118745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8285279"/>
              </p:ext>
            </p:extLst>
          </p:nvPr>
        </p:nvGraphicFramePr>
        <p:xfrm>
          <a:off x="1600200" y="2528570"/>
          <a:ext cx="5572125" cy="1738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72125"/>
              </a:tblGrid>
              <a:tr h="1276350">
                <a:tc>
                  <a:txBody>
                    <a:bodyPr/>
                    <a:lstStyle/>
                    <a:p>
                      <a:pPr marL="0" marR="0" indent="1282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Ajayi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Olabode</a:t>
                      </a: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Oluwaseun</a:t>
                      </a:r>
                      <a:endParaRPr lang="en-US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1282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Department of Computer Science</a:t>
                      </a:r>
                    </a:p>
                    <a:p>
                      <a:pPr marL="0" marR="0" indent="1282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University of the Western Cape, Private Bag x17, Bellville 7535 South Africa</a:t>
                      </a:r>
                    </a:p>
                    <a:p>
                      <a:pPr marL="0" marR="0" indent="128270"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Tel: +27 791024568, Fax: +27 21 959 1274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email: boraton2010@gmail.com</a:t>
                      </a:r>
                      <a:endParaRPr lang="en-US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8745" marR="118745" marT="118745" marB="118745"/>
                </a:tc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293225" y="4956875"/>
            <a:ext cx="8534400" cy="1059048"/>
            <a:chOff x="304800" y="5341752"/>
            <a:chExt cx="8534400" cy="1059048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304800" y="5341752"/>
              <a:ext cx="2590800" cy="1059047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anchor="t" anchorCtr="0">
              <a:noAutofit/>
            </a:bodyPr>
            <a:lstStyle>
              <a:lvl1pPr algn="r" rtl="0" eaLnBrk="1" latinLnBrk="0" hangingPunct="1">
                <a:spcBef>
                  <a:spcPct val="0"/>
                </a:spcBef>
                <a:buNone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ZA" sz="1600" b="1" dirty="0" smtClean="0">
                  <a:latin typeface="Times New Roman" pitchFamily="18" charset="0"/>
                  <a:cs typeface="Times New Roman" pitchFamily="18" charset="0"/>
                </a:rPr>
                <a:t>Supervisor:</a:t>
              </a:r>
            </a:p>
            <a:p>
              <a:pPr algn="l"/>
              <a:r>
                <a:rPr lang="en-ZA" sz="2000" dirty="0" smtClean="0">
                  <a:latin typeface="Times New Roman" pitchFamily="18" charset="0"/>
                  <a:cs typeface="Times New Roman" pitchFamily="18" charset="0"/>
                </a:rPr>
                <a:t>Prof  </a:t>
              </a: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Bill Tucker</a:t>
              </a:r>
              <a:endParaRPr lang="en-ZA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2895600" y="5341752"/>
              <a:ext cx="3048000" cy="1059047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anchor="t" anchorCtr="0">
              <a:noAutofit/>
            </a:bodyPr>
            <a:lstStyle>
              <a:lvl1pPr algn="r" rtl="0" eaLnBrk="1" latinLnBrk="0" hangingPunct="1">
                <a:spcBef>
                  <a:spcPct val="0"/>
                </a:spcBef>
                <a:buNone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ZA" sz="1600" b="1" dirty="0" smtClean="0">
                  <a:latin typeface="Times New Roman" pitchFamily="18" charset="0"/>
                  <a:cs typeface="Times New Roman" pitchFamily="18" charset="0"/>
                </a:rPr>
                <a:t>Co-Supervisor:</a:t>
              </a:r>
            </a:p>
            <a:p>
              <a:pPr algn="l"/>
              <a:r>
                <a:rPr lang="en-US" sz="2000" dirty="0" smtClean="0"/>
                <a:t>Mr. </a:t>
              </a:r>
              <a:r>
                <a:rPr lang="en-US" sz="2000" dirty="0"/>
                <a:t>MJ. Norman</a:t>
              </a:r>
              <a:endParaRPr lang="en-ZA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itle 1"/>
            <p:cNvSpPr txBox="1">
              <a:spLocks/>
            </p:cNvSpPr>
            <p:nvPr/>
          </p:nvSpPr>
          <p:spPr>
            <a:xfrm>
              <a:off x="5943600" y="5341753"/>
              <a:ext cx="2895600" cy="1059047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anchor="t" anchorCtr="0">
              <a:noAutofit/>
            </a:bodyPr>
            <a:lstStyle>
              <a:lvl1pPr algn="r" rtl="0" eaLnBrk="1" latinLnBrk="0" hangingPunct="1">
                <a:spcBef>
                  <a:spcPct val="0"/>
                </a:spcBef>
                <a:buNone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ZA" sz="1600" b="1" dirty="0" smtClean="0">
                  <a:latin typeface="Times New Roman" pitchFamily="18" charset="0"/>
                  <a:cs typeface="Times New Roman" pitchFamily="18" charset="0"/>
                </a:rPr>
                <a:t>Advisor:</a:t>
              </a:r>
            </a:p>
            <a:p>
              <a:pPr algn="l"/>
              <a:r>
                <a:rPr lang="en-US" sz="2000" dirty="0" smtClean="0"/>
                <a:t>Mr. </a:t>
              </a:r>
              <a:r>
                <a:rPr lang="en-US" sz="2000" dirty="0"/>
                <a:t>Carlos Rey-Moreno</a:t>
              </a:r>
              <a:endParaRPr lang="en-ZA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546125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3672408" cy="4320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80728"/>
            <a:ext cx="8373616" cy="510202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project will demonstrate;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backend application for monitoring a mesh network activity for organization (e.g. UWC)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configuration of a remote gateway on mesh potatoes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wireless network integrated with wireless fidelity (Wi-Fi)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agile methodology due to constant changes in mesh network activity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rate used with each neighbor and on active links (Quality of  link)</a:t>
            </a:r>
          </a:p>
          <a:p>
            <a:pPr marL="0" indent="0" algn="just">
              <a:lnSpc>
                <a:spcPct val="200000"/>
              </a:lnSpc>
              <a:buNone/>
            </a:pPr>
            <a:endParaRPr lang="en-Z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548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3672408" cy="4320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85800" y="1295400"/>
            <a:ext cx="7239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This project proposed to;</a:t>
            </a:r>
          </a:p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Minimize the storage capacity of the mesh potatoes when outputting data information for decision making process </a:t>
            </a:r>
          </a:p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Frequently checking the values and/or mechanisms to compress the data explored before sending it to the database server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60321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373616" cy="4886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requirements for this project include;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User’s (network manager) view of the problem: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Complexity on mesh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activities, and huge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amount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 on a mesh device.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Brief description of the problem domain: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network manage is finding a way to minimize the time expending on collecting data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What is expected from the software solution?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ncrease the effectiveness of the data transfer between a node and the centralized database servers.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38400" y="228600"/>
            <a:ext cx="3886200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REQUIREMENTS DOCUMENT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3578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566654" y="1162994"/>
            <a:ext cx="8299648" cy="1241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Designer’s interpretation of the requirements 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Scenario: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User (Network manager) wants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system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will help him carry out daily network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 shown in the following diagram.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92368" y="2433695"/>
            <a:ext cx="7795167" cy="3816936"/>
            <a:chOff x="290853" y="15787"/>
            <a:chExt cx="8425054" cy="6352964"/>
          </a:xfrm>
        </p:grpSpPr>
        <p:pic>
          <p:nvPicPr>
            <p:cNvPr id="6" name="Picture 13" descr="C:\Users\boraton2003\Desktop\photos\Dipolefeedrad.pn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4016" r="64177" b="87114"/>
            <a:stretch/>
          </p:blipFill>
          <p:spPr bwMode="auto">
            <a:xfrm rot="1231762" flipH="1">
              <a:off x="5136375" y="2052491"/>
              <a:ext cx="243724" cy="1534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13" descr="C:\Users\boraton2003\Desktop\photos\Dipolefeedrad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4016" r="64177" b="87114"/>
            <a:stretch/>
          </p:blipFill>
          <p:spPr bwMode="auto">
            <a:xfrm rot="3926236">
              <a:off x="4072139" y="1542184"/>
              <a:ext cx="347115" cy="26252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13" descr="C:\Users\boraton2003\Desktop\photos\Dipolefeedrad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4016" r="64177" b="87114"/>
            <a:stretch/>
          </p:blipFill>
          <p:spPr bwMode="auto">
            <a:xfrm rot="18382344">
              <a:off x="4696657" y="810048"/>
              <a:ext cx="347115" cy="16424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s://encrypted-tbn0.gstatic.com/images?q=tbn:ANd9GcRG11M7etUnqqNWR05lnDxZBaeogOYYSnpbQeEQigsQ9sFTsyyWQA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8325288">
              <a:off x="4698726" y="4984014"/>
              <a:ext cx="748872" cy="695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290854" y="2532661"/>
              <a:ext cx="5166266" cy="3487140"/>
              <a:chOff x="1828800" y="1884977"/>
              <a:chExt cx="6447628" cy="3598037"/>
            </a:xfrm>
          </p:grpSpPr>
          <p:pic>
            <p:nvPicPr>
              <p:cNvPr id="27" name="Picture 3" descr="C:\Users\boraton2003\Desktop\photos\Dipolefeedrad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3864" r="48262" b="86583"/>
              <a:stretch/>
            </p:blipFill>
            <p:spPr bwMode="auto">
              <a:xfrm rot="3179442" flipH="1">
                <a:off x="6148173" y="2665918"/>
                <a:ext cx="413704" cy="26940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3" descr="C:\Users\boraton2003\Desktop\photos\Dipolefeedrad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3864" r="48262" b="86583"/>
              <a:stretch/>
            </p:blipFill>
            <p:spPr bwMode="auto">
              <a:xfrm rot="430427" flipH="1">
                <a:off x="4650010" y="2779250"/>
                <a:ext cx="248746" cy="26940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3" descr="C:\Users\boraton2003\Desktop\photos\Dipolefeedrad.png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3864" r="48262" b="86583"/>
              <a:stretch/>
            </p:blipFill>
            <p:spPr bwMode="auto">
              <a:xfrm rot="4097104" flipH="1">
                <a:off x="3564441" y="1859319"/>
                <a:ext cx="232140" cy="269402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4" descr="C:\Users\boraton2003\Desktop\photos\mesh1.gif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54245" t="46948" r="30906" b="41437"/>
              <a:stretch/>
            </p:blipFill>
            <p:spPr bwMode="auto">
              <a:xfrm>
                <a:off x="2400211" y="3206330"/>
                <a:ext cx="647789" cy="60621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4" descr="C:\Users\boraton2003\Desktop\photos\mesh1.gif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54245" t="46948" r="30906" b="41437"/>
              <a:stretch/>
            </p:blipFill>
            <p:spPr bwMode="auto">
              <a:xfrm>
                <a:off x="4650985" y="2478788"/>
                <a:ext cx="647789" cy="488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4191000" y="1884977"/>
                <a:ext cx="1624846" cy="49558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/>
                  <a:t>MP_B</a:t>
                </a:r>
              </a:p>
              <a:p>
                <a:pPr algn="ctr"/>
                <a:r>
                  <a:rPr lang="en-US" sz="800" dirty="0" err="1" smtClean="0"/>
                  <a:t>IP_Add</a:t>
                </a:r>
                <a:r>
                  <a:rPr lang="en-US" sz="800" dirty="0" smtClean="0"/>
                  <a:t>: 172.16.39.22</a:t>
                </a:r>
                <a:endParaRPr lang="en-US" sz="8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828800" y="2743200"/>
                <a:ext cx="1624846" cy="49558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/>
                  <a:t>MP_B</a:t>
                </a:r>
              </a:p>
              <a:p>
                <a:pPr algn="ctr"/>
                <a:r>
                  <a:rPr lang="en-US" sz="800" dirty="0" err="1" smtClean="0"/>
                  <a:t>IP_Add</a:t>
                </a:r>
                <a:r>
                  <a:rPr lang="en-US" sz="800" dirty="0" smtClean="0"/>
                  <a:t>: 172.16.39.21</a:t>
                </a:r>
                <a:endParaRPr lang="en-US" sz="800" dirty="0"/>
              </a:p>
            </p:txBody>
          </p:sp>
          <p:pic>
            <p:nvPicPr>
              <p:cNvPr id="34" name="Picture 4" descr="C:\Users\boraton2003\Desktop\photos\mesh1.gif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54245" t="46948" r="30906" b="41437"/>
              <a:stretch/>
            </p:blipFill>
            <p:spPr bwMode="auto">
              <a:xfrm>
                <a:off x="4457611" y="4876800"/>
                <a:ext cx="647789" cy="60621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TextBox 34"/>
              <p:cNvSpPr txBox="1"/>
              <p:nvPr/>
            </p:nvSpPr>
            <p:spPr>
              <a:xfrm>
                <a:off x="3937753" y="4481891"/>
                <a:ext cx="1624846" cy="49558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/>
                  <a:t>MP_C</a:t>
                </a:r>
              </a:p>
              <a:p>
                <a:pPr algn="ctr"/>
                <a:r>
                  <a:rPr lang="en-US" sz="800" dirty="0" err="1" smtClean="0"/>
                  <a:t>IP_Add</a:t>
                </a:r>
                <a:r>
                  <a:rPr lang="en-US" sz="800" dirty="0" smtClean="0"/>
                  <a:t>: 172.16.39.23</a:t>
                </a:r>
                <a:endParaRPr lang="en-US" sz="800" dirty="0"/>
              </a:p>
            </p:txBody>
          </p:sp>
          <p:pic>
            <p:nvPicPr>
              <p:cNvPr id="36" name="Picture 4" descr="C:\Users\boraton2003\Desktop\photos\mesh1.gif"/>
              <p:cNvPicPr>
                <a:picLocks noChangeAspect="1" noChangeArrowheads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54245" t="46948" r="30906" b="41437"/>
              <a:stretch/>
            </p:blipFill>
            <p:spPr bwMode="auto">
              <a:xfrm>
                <a:off x="7140111" y="2943255"/>
                <a:ext cx="647789" cy="48862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" name="TextBox 36"/>
              <p:cNvSpPr txBox="1"/>
              <p:nvPr/>
            </p:nvSpPr>
            <p:spPr>
              <a:xfrm>
                <a:off x="6651582" y="2379628"/>
                <a:ext cx="1624846" cy="495583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 smtClean="0"/>
                  <a:t>MP_D</a:t>
                </a:r>
              </a:p>
              <a:p>
                <a:pPr algn="ctr"/>
                <a:r>
                  <a:rPr lang="en-US" sz="800" dirty="0" err="1" smtClean="0"/>
                  <a:t>IP_Add</a:t>
                </a:r>
                <a:r>
                  <a:rPr lang="en-US" sz="800" dirty="0" smtClean="0"/>
                  <a:t>: 172.16.39.22</a:t>
                </a:r>
                <a:endParaRPr lang="en-US" sz="800" dirty="0"/>
              </a:p>
            </p:txBody>
          </p:sp>
        </p:grpSp>
        <p:pic>
          <p:nvPicPr>
            <p:cNvPr id="11" name="Picture 5" descr="C:\Users\boraton2003\Desktop\photos\mesh1.gif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9235" t="3569" b="57591"/>
            <a:stretch/>
          </p:blipFill>
          <p:spPr bwMode="auto">
            <a:xfrm>
              <a:off x="290853" y="15787"/>
              <a:ext cx="1892752" cy="20724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8" descr="C:\Users\boraton2003\Desktop\photos\wired-diagram-3.jpg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6899" t="26641" r="16550" b="54466"/>
            <a:stretch/>
          </p:blipFill>
          <p:spPr bwMode="auto">
            <a:xfrm>
              <a:off x="5973260" y="3975541"/>
              <a:ext cx="1008926" cy="6831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Curved Connector 12"/>
            <p:cNvCxnSpPr>
              <a:stCxn id="21" idx="2"/>
              <a:endCxn id="12" idx="1"/>
            </p:cNvCxnSpPr>
            <p:nvPr/>
          </p:nvCxnSpPr>
          <p:spPr>
            <a:xfrm rot="16200000" flipH="1">
              <a:off x="4853252" y="3197124"/>
              <a:ext cx="1857179" cy="382838"/>
            </a:xfrm>
            <a:prstGeom prst="curved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9" descr="C:\Users\boraton2003\Desktop\photos\AccessServerDiagram_41-11129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4538" t="17943" r="22422" b="52201"/>
            <a:stretch/>
          </p:blipFill>
          <p:spPr bwMode="auto">
            <a:xfrm>
              <a:off x="6947462" y="741542"/>
              <a:ext cx="1519213" cy="1874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Curved Connector 14"/>
            <p:cNvCxnSpPr>
              <a:stCxn id="12" idx="3"/>
              <a:endCxn id="16" idx="2"/>
            </p:cNvCxnSpPr>
            <p:nvPr/>
          </p:nvCxnSpPr>
          <p:spPr>
            <a:xfrm flipV="1">
              <a:off x="6982186" y="3068832"/>
              <a:ext cx="635978" cy="1248301"/>
            </a:xfrm>
            <a:prstGeom prst="curved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769652" y="2454111"/>
              <a:ext cx="1697024" cy="61472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CENTRALIZED DATABASE SERVER</a:t>
              </a:r>
              <a:endParaRPr lang="en-US" sz="900" b="1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4142133" y="4462611"/>
              <a:ext cx="4573774" cy="1906140"/>
              <a:chOff x="3736659" y="-367602"/>
              <a:chExt cx="5277431" cy="2439156"/>
            </a:xfrm>
          </p:grpSpPr>
          <p:pic>
            <p:nvPicPr>
              <p:cNvPr id="24" name="Picture 7" descr="C:\Users\boraton2003\Desktop\photos\images (2)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8090" y="-367602"/>
                <a:ext cx="2286000" cy="18859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6" descr="C:\Users\boraton2003\Desktop\photos\thumb-wifi_full.gif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12250" t="32180" r="15546" b="33910"/>
              <a:stretch/>
            </p:blipFill>
            <p:spPr bwMode="auto">
              <a:xfrm>
                <a:off x="3736659" y="580118"/>
                <a:ext cx="701504" cy="3294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6973577" y="1579920"/>
                <a:ext cx="1920865" cy="49163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b="1" dirty="0" smtClean="0"/>
                  <a:t>Network MANAGER</a:t>
                </a:r>
                <a:endParaRPr lang="en-US" sz="900" b="1" dirty="0"/>
              </a:p>
            </p:txBody>
          </p:sp>
        </p:grpSp>
        <p:pic>
          <p:nvPicPr>
            <p:cNvPr id="18" name="Picture 12" descr="C:\Users\boraton2003\Desktop\photos\mesh1.gif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1808" t="3462" r="50582" b="78821"/>
            <a:stretch/>
          </p:blipFill>
          <p:spPr bwMode="auto">
            <a:xfrm>
              <a:off x="2397232" y="220608"/>
              <a:ext cx="2073695" cy="1636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Left-Right Arrow 18"/>
            <p:cNvSpPr/>
            <p:nvPr/>
          </p:nvSpPr>
          <p:spPr>
            <a:xfrm rot="968642">
              <a:off x="5728423" y="5832648"/>
              <a:ext cx="1082992" cy="16664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62702" y="2088239"/>
              <a:ext cx="1311866" cy="512268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/>
                <a:t>FRONTEND APPLICATION</a:t>
              </a:r>
            </a:p>
          </p:txBody>
        </p:sp>
        <p:pic>
          <p:nvPicPr>
            <p:cNvPr id="21" name="Picture 14" descr="C:\Users\boraton2003\Desktop\photos\mesh1.gif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9835" t="32042" r="50582" b="55938"/>
            <a:stretch/>
          </p:blipFill>
          <p:spPr bwMode="auto">
            <a:xfrm>
              <a:off x="5163269" y="1716525"/>
              <a:ext cx="854304" cy="7434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3" descr="C:\Users\boraton2003\Desktop\photos\Dipolefeedrad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4016" r="64177" b="87114"/>
            <a:stretch/>
          </p:blipFill>
          <p:spPr bwMode="auto">
            <a:xfrm rot="3558276">
              <a:off x="3540505" y="2214600"/>
              <a:ext cx="347115" cy="16121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 rot="1133818">
              <a:off x="5354390" y="5954035"/>
              <a:ext cx="1439368" cy="33297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 smtClean="0"/>
                <a:t>DATA COLLECTION</a:t>
              </a:r>
            </a:p>
          </p:txBody>
        </p:sp>
      </p:grpSp>
      <p:sp>
        <p:nvSpPr>
          <p:cNvPr id="39" name="Title 1"/>
          <p:cNvSpPr txBox="1">
            <a:spLocks/>
          </p:cNvSpPr>
          <p:nvPr/>
        </p:nvSpPr>
        <p:spPr>
          <a:xfrm>
            <a:off x="2579458" y="368424"/>
            <a:ext cx="367240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REQUIREMENTS </a:t>
            </a:r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938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31730" y="1044352"/>
            <a:ext cx="8636069" cy="192744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system architecture for this project will include two components: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Hardware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Component e.g. Mesh Potatoes hardware overview;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One 10/100Mbit LAN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port,8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MByte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Serial Flash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EEPROM,16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MByte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RAM  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device storage space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 etc. </a:t>
            </a:r>
          </a:p>
          <a:p>
            <a:pPr>
              <a:buFont typeface="Wingdings" pitchFamily="2" charset="2"/>
              <a:buChar char="v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Software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Package Component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e.g.  The application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File Extractor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module as shown in the following diagram will use Extract, Transform, and  Load  (ETL process);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52400" y="3053166"/>
            <a:ext cx="8846700" cy="3652434"/>
            <a:chOff x="209872" y="620723"/>
            <a:chExt cx="8846700" cy="4807918"/>
          </a:xfrm>
        </p:grpSpPr>
        <p:pic>
          <p:nvPicPr>
            <p:cNvPr id="51" name="Picture 5" descr="C:\Users\boraton2003\Desktop\photos\mesh1.gif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9235" t="3569" b="57591"/>
            <a:stretch/>
          </p:blipFill>
          <p:spPr bwMode="auto">
            <a:xfrm>
              <a:off x="7324237" y="765380"/>
              <a:ext cx="1682178" cy="1740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2" name="Group 51"/>
            <p:cNvGrpSpPr/>
            <p:nvPr/>
          </p:nvGrpSpPr>
          <p:grpSpPr>
            <a:xfrm>
              <a:off x="209872" y="620723"/>
              <a:ext cx="6724329" cy="4807918"/>
              <a:chOff x="-45914" y="239078"/>
              <a:chExt cx="7197071" cy="6137684"/>
            </a:xfrm>
          </p:grpSpPr>
          <p:grpSp>
            <p:nvGrpSpPr>
              <p:cNvPr id="56" name="Group 55"/>
              <p:cNvGrpSpPr/>
              <p:nvPr/>
            </p:nvGrpSpPr>
            <p:grpSpPr>
              <a:xfrm rot="2747318">
                <a:off x="955656" y="3310869"/>
                <a:ext cx="963313" cy="944758"/>
                <a:chOff x="2362200" y="2743200"/>
                <a:chExt cx="1554480" cy="1524000"/>
              </a:xfrm>
            </p:grpSpPr>
            <p:sp>
              <p:nvSpPr>
                <p:cNvPr id="88" name="Oval 87"/>
                <p:cNvSpPr/>
                <p:nvPr/>
              </p:nvSpPr>
              <p:spPr>
                <a:xfrm>
                  <a:off x="2362200" y="2743200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89" name="Oval 88"/>
                <p:cNvSpPr/>
                <p:nvPr/>
              </p:nvSpPr>
              <p:spPr>
                <a:xfrm>
                  <a:off x="2514600" y="2895600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2617909" y="3095776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2819400" y="3200400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2971800" y="3352800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3124200" y="3505200"/>
                  <a:ext cx="792480" cy="762000"/>
                </a:xfrm>
                <a:prstGeom prst="ellipse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1400"/>
                </a:p>
              </p:txBody>
            </p:sp>
          </p:grpSp>
          <p:cxnSp>
            <p:nvCxnSpPr>
              <p:cNvPr id="57" name="Elbow Connector 56"/>
              <p:cNvCxnSpPr>
                <a:endCxn id="59" idx="0"/>
              </p:cNvCxnSpPr>
              <p:nvPr/>
            </p:nvCxnSpPr>
            <p:spPr>
              <a:xfrm rot="5400000">
                <a:off x="701967" y="4643594"/>
                <a:ext cx="987046" cy="486750"/>
              </a:xfrm>
              <a:prstGeom prst="bentConnector3">
                <a:avLst>
                  <a:gd name="adj1" fmla="val 50000"/>
                </a:avLst>
              </a:prstGeom>
              <a:ln w="57150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-45914" y="3525064"/>
                <a:ext cx="1249205" cy="672360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Data values extracted 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53055" y="5380493"/>
                <a:ext cx="1398118" cy="413759"/>
              </a:xfrm>
              <a:prstGeom prst="rect">
                <a:avLst/>
              </a:prstGeom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Collected values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Can 59"/>
              <p:cNvSpPr/>
              <p:nvPr/>
            </p:nvSpPr>
            <p:spPr>
              <a:xfrm>
                <a:off x="2682398" y="4900099"/>
                <a:ext cx="1071509" cy="1476663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Arrow Connector 60"/>
              <p:cNvCxnSpPr/>
              <p:nvPr/>
            </p:nvCxnSpPr>
            <p:spPr>
              <a:xfrm>
                <a:off x="1676400" y="5595610"/>
                <a:ext cx="1018461" cy="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2" name="Flowchart: Multidocument 61"/>
              <p:cNvSpPr/>
              <p:nvPr/>
            </p:nvSpPr>
            <p:spPr>
              <a:xfrm>
                <a:off x="2866648" y="5223840"/>
                <a:ext cx="563713" cy="710629"/>
              </a:xfrm>
              <a:prstGeom prst="flowChartMultidocumen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flipV="1">
                <a:off x="3148505" y="4156489"/>
                <a:ext cx="0" cy="753118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4" name="Rectangle 63"/>
              <p:cNvSpPr/>
              <p:nvPr/>
            </p:nvSpPr>
            <p:spPr>
              <a:xfrm>
                <a:off x="2495857" y="3354540"/>
                <a:ext cx="1547668" cy="84693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Software Configuration file reader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65" name="Straight Arrow Connector 64"/>
              <p:cNvCxnSpPr/>
              <p:nvPr/>
            </p:nvCxnSpPr>
            <p:spPr>
              <a:xfrm>
                <a:off x="4077380" y="3743049"/>
                <a:ext cx="1904875" cy="0"/>
              </a:xfrm>
              <a:prstGeom prst="straightConnector1">
                <a:avLst/>
              </a:prstGeom>
              <a:ln w="57150"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66" name="Can 65"/>
              <p:cNvSpPr/>
              <p:nvPr/>
            </p:nvSpPr>
            <p:spPr>
              <a:xfrm>
                <a:off x="5982255" y="3079139"/>
                <a:ext cx="1168902" cy="1807830"/>
              </a:xfrm>
              <a:prstGeom prst="can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001180" y="3561947"/>
                <a:ext cx="1149976" cy="6723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Database</a:t>
                </a:r>
              </a:p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Configuration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3312936" y="4327974"/>
                <a:ext cx="1208348" cy="41375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Transform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4390005" y="3175531"/>
                <a:ext cx="1208348" cy="413759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Load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740111" y="239078"/>
                <a:ext cx="13613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137245" y="239078"/>
                <a:ext cx="4587156" cy="2840061"/>
                <a:chOff x="1697784" y="2003039"/>
                <a:chExt cx="6578645" cy="3479975"/>
              </a:xfrm>
            </p:grpSpPr>
            <p:pic>
              <p:nvPicPr>
                <p:cNvPr id="77" name="Picture 3" descr="C:\Users\boraton2003\Desktop\photos\Dipolefeedrad.png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43864" r="48262" b="86583"/>
                <a:stretch/>
              </p:blipFill>
              <p:spPr bwMode="auto">
                <a:xfrm rot="3179442" flipH="1">
                  <a:off x="6148173" y="2665918"/>
                  <a:ext cx="413704" cy="269402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8" name="Picture 3" descr="C:\Users\boraton2003\Desktop\photos\Dipolefeedrad.png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43864" r="48262" b="86583"/>
                <a:stretch/>
              </p:blipFill>
              <p:spPr bwMode="auto">
                <a:xfrm rot="430427" flipH="1">
                  <a:off x="4650010" y="2779250"/>
                  <a:ext cx="248746" cy="269402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9" name="Picture 3" descr="C:\Users\boraton2003\Desktop\photos\Dipolefeedrad.png"/>
                <p:cNvPicPr>
                  <a:picLocks noChangeAspect="1" noChangeArrowheads="1"/>
                </p:cNvPicPr>
                <p:nvPr/>
              </p:nvPicPr>
              <p:blipFill rotWithShape="1">
                <a:blip r:embed="rId4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43864" r="48262" b="86583"/>
                <a:stretch/>
              </p:blipFill>
              <p:spPr bwMode="auto">
                <a:xfrm rot="4097104" flipH="1">
                  <a:off x="3564441" y="1859319"/>
                  <a:ext cx="232140" cy="269402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" name="Picture 4" descr="C:\Users\boraton2003\Desktop\photos\mesh1.gif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54245" t="46948" r="30906" b="41437"/>
                <a:stretch/>
              </p:blipFill>
              <p:spPr bwMode="auto">
                <a:xfrm>
                  <a:off x="2400211" y="3206330"/>
                  <a:ext cx="647789" cy="60621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" name="Picture 4" descr="C:\Users\boraton2003\Desktop\photos\mesh1.gif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54245" t="46948" r="30906" b="41437"/>
                <a:stretch/>
              </p:blipFill>
              <p:spPr bwMode="auto">
                <a:xfrm>
                  <a:off x="4650985" y="2478788"/>
                  <a:ext cx="647789" cy="48862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2" name="TextBox 81"/>
                <p:cNvSpPr txBox="1"/>
                <p:nvPr/>
              </p:nvSpPr>
              <p:spPr>
                <a:xfrm>
                  <a:off x="3680510" y="2003039"/>
                  <a:ext cx="1859548" cy="57036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dirty="0" smtClean="0"/>
                    <a:t>MP_B</a:t>
                  </a:r>
                </a:p>
                <a:p>
                  <a:pPr algn="ctr"/>
                  <a:r>
                    <a:rPr lang="en-US" sz="600" dirty="0" err="1" smtClean="0"/>
                    <a:t>IP_Add</a:t>
                  </a:r>
                  <a:r>
                    <a:rPr lang="en-US" sz="600" dirty="0" smtClean="0"/>
                    <a:t>: 172.16.39.22</a:t>
                  </a:r>
                  <a:endParaRPr lang="en-US" sz="600" dirty="0"/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1697784" y="2743200"/>
                  <a:ext cx="1905531" cy="57036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dirty="0" smtClean="0"/>
                    <a:t>MP_B</a:t>
                  </a:r>
                </a:p>
                <a:p>
                  <a:pPr algn="ctr"/>
                  <a:r>
                    <a:rPr lang="en-US" sz="600" dirty="0" err="1" smtClean="0"/>
                    <a:t>IP_Add</a:t>
                  </a:r>
                  <a:r>
                    <a:rPr lang="en-US" sz="600" dirty="0" smtClean="0"/>
                    <a:t>: 172.16.39.21</a:t>
                  </a:r>
                  <a:endParaRPr lang="en-US" sz="600" dirty="0"/>
                </a:p>
              </p:txBody>
            </p:sp>
            <p:pic>
              <p:nvPicPr>
                <p:cNvPr id="84" name="Picture 4" descr="C:\Users\boraton2003\Desktop\photos\mesh1.gif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54245" t="46948" r="30906" b="41437"/>
                <a:stretch/>
              </p:blipFill>
              <p:spPr bwMode="auto">
                <a:xfrm>
                  <a:off x="4457611" y="4876800"/>
                  <a:ext cx="647789" cy="60621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5" name="TextBox 84"/>
                <p:cNvSpPr txBox="1"/>
                <p:nvPr/>
              </p:nvSpPr>
              <p:spPr>
                <a:xfrm>
                  <a:off x="3589167" y="4356554"/>
                  <a:ext cx="1973434" cy="57036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dirty="0" smtClean="0"/>
                    <a:t>MP_C</a:t>
                  </a:r>
                </a:p>
                <a:p>
                  <a:pPr algn="ctr"/>
                  <a:r>
                    <a:rPr lang="en-US" sz="600" dirty="0" err="1" smtClean="0"/>
                    <a:t>IP_Add</a:t>
                  </a:r>
                  <a:r>
                    <a:rPr lang="en-US" sz="600" dirty="0" smtClean="0"/>
                    <a:t>: 172.16.39.23</a:t>
                  </a:r>
                  <a:endParaRPr lang="en-US" sz="600" dirty="0"/>
                </a:p>
              </p:txBody>
            </p:sp>
            <p:pic>
              <p:nvPicPr>
                <p:cNvPr id="86" name="Picture 4" descr="C:\Users\boraton2003\Desktop\photos\mesh1.gif"/>
                <p:cNvPicPr>
                  <a:picLocks noChangeAspect="1" noChangeArrowheads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 l="54245" t="46948" r="30906" b="41437"/>
                <a:stretch/>
              </p:blipFill>
              <p:spPr bwMode="auto">
                <a:xfrm>
                  <a:off x="7140111" y="2943255"/>
                  <a:ext cx="647789" cy="48862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87" name="TextBox 86"/>
                <p:cNvSpPr txBox="1"/>
                <p:nvPr/>
              </p:nvSpPr>
              <p:spPr>
                <a:xfrm>
                  <a:off x="6420588" y="2571692"/>
                  <a:ext cx="1855841" cy="570360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600" dirty="0" smtClean="0"/>
                    <a:t>MP_D</a:t>
                  </a:r>
                </a:p>
                <a:p>
                  <a:pPr algn="ctr"/>
                  <a:r>
                    <a:rPr lang="en-US" sz="600" dirty="0" err="1" smtClean="0"/>
                    <a:t>IP_Add</a:t>
                  </a:r>
                  <a:r>
                    <a:rPr lang="en-US" sz="600" dirty="0" smtClean="0"/>
                    <a:t>: 172.16.39.22</a:t>
                  </a:r>
                  <a:endParaRPr lang="en-US" sz="600" dirty="0"/>
                </a:p>
              </p:txBody>
            </p:sp>
          </p:grpSp>
          <p:sp>
            <p:nvSpPr>
              <p:cNvPr id="72" name="Curved Right Arrow 71"/>
              <p:cNvSpPr/>
              <p:nvPr/>
            </p:nvSpPr>
            <p:spPr>
              <a:xfrm rot="306648">
                <a:off x="775783" y="1905000"/>
                <a:ext cx="584526" cy="1414858"/>
              </a:xfrm>
              <a:prstGeom prst="curvedRightArrow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pic>
            <p:nvPicPr>
              <p:cNvPr id="73" name="Picture 2" descr="C:\Users\boraton2003\Desktop\photos\mysqljava.jpg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r="32047" b="38223"/>
              <a:stretch/>
            </p:blipFill>
            <p:spPr bwMode="auto">
              <a:xfrm>
                <a:off x="2816385" y="2726922"/>
                <a:ext cx="970885" cy="5766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4" name="Picture 2" descr="C:\Users\boraton2003\Desktop\photos\mysqljava.jpg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58294"/>
              <a:stretch/>
            </p:blipFill>
            <p:spPr bwMode="auto">
              <a:xfrm>
                <a:off x="6001180" y="2685719"/>
                <a:ext cx="1149977" cy="38930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5" name="TextBox 74"/>
              <p:cNvSpPr txBox="1"/>
              <p:nvPr/>
            </p:nvSpPr>
            <p:spPr>
              <a:xfrm>
                <a:off x="1686830" y="1392182"/>
                <a:ext cx="1466603" cy="6982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Wireless Mesh Network Set-up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685077" y="5496580"/>
                <a:ext cx="1048723" cy="67235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Scenario</a:t>
                </a:r>
              </a:p>
              <a:p>
                <a:pPr algn="ctr"/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Data</a:t>
                </a:r>
                <a:endParaRPr lang="en-US" sz="10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7310518" y="3785732"/>
              <a:ext cx="1746054" cy="9723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Able </a:t>
              </a:r>
              <a:r>
                <a:rPr lang="en-US" sz="1400" dirty="0">
                  <a:latin typeface="Times New Roman" pitchFamily="18" charset="0"/>
                  <a:cs typeface="Times New Roman" pitchFamily="18" charset="0"/>
                </a:rPr>
                <a:t>to integrate seamlessly with the </a:t>
              </a:r>
              <a:r>
                <a:rPr lang="en-US" sz="1400" dirty="0" smtClean="0">
                  <a:latin typeface="Times New Roman" pitchFamily="18" charset="0"/>
                  <a:cs typeface="Times New Roman" pitchFamily="18" charset="0"/>
                </a:rPr>
                <a:t>frontend Application</a:t>
              </a:r>
              <a:endParaRPr lang="en-US" sz="14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7227458" y="714231"/>
              <a:ext cx="0" cy="47144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>
              <a:endCxn id="51" idx="2"/>
            </p:cNvCxnSpPr>
            <p:nvPr/>
          </p:nvCxnSpPr>
          <p:spPr>
            <a:xfrm flipV="1">
              <a:off x="6935166" y="2505781"/>
              <a:ext cx="1230160" cy="1110368"/>
            </a:xfrm>
            <a:prstGeom prst="bentConnector2">
              <a:avLst/>
            </a:prstGeom>
            <a:ln w="57150"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6" name="Title 1"/>
          <p:cNvSpPr txBox="1">
            <a:spLocks/>
          </p:cNvSpPr>
          <p:nvPr/>
        </p:nvSpPr>
        <p:spPr>
          <a:xfrm>
            <a:off x="2579458" y="406152"/>
            <a:ext cx="367240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REQUIREMENTS </a:t>
            </a:r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291109" y="5865626"/>
            <a:ext cx="1746054" cy="3077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Backend Application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37014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5869686"/>
              </p:ext>
            </p:extLst>
          </p:nvPr>
        </p:nvGraphicFramePr>
        <p:xfrm>
          <a:off x="457200" y="1143000"/>
          <a:ext cx="8229600" cy="50901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458616"/>
                <a:gridCol w="5770984"/>
              </a:tblGrid>
              <a:tr h="3474719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Term1</a:t>
                      </a:r>
                      <a:endParaRPr lang="en-Z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Understanding</a:t>
                      </a:r>
                      <a:r>
                        <a:rPr kumimoji="0"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the problem facing Organization e.g. UWC</a:t>
                      </a:r>
                    </a:p>
                    <a:p>
                      <a:pPr lvl="0"/>
                      <a:r>
                        <a:rPr kumimoji="0"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Interview with Mr. Carlos Rey-Moreno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Gather the user requirements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Meeting with the supervisor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Reading the specifications of the Mesh Potato and</a:t>
                      </a:r>
                      <a:r>
                        <a:rPr kumimoji="0"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SECN firmware </a:t>
                      </a:r>
                    </a:p>
                    <a:p>
                      <a:pPr lvl="0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Installation of MySQL database, and Java database driver</a:t>
                      </a:r>
                    </a:p>
                    <a:p>
                      <a:pPr lvl="0"/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Still leaning towards </a:t>
                      </a:r>
                      <a:r>
                        <a:rPr kumimoji="0"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MadWifi</a:t>
                      </a: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and Batman-</a:t>
                      </a:r>
                      <a:r>
                        <a:rPr kumimoji="0"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adv</a:t>
                      </a:r>
                      <a:r>
                        <a:rPr kumimoji="0"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routing protocol.</a:t>
                      </a:r>
                    </a:p>
                    <a:p>
                      <a:pPr lvl="0"/>
                      <a:endParaRPr kumimoji="0" lang="en-US" sz="18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Term</a:t>
                      </a:r>
                      <a:r>
                        <a:rPr lang="en-ZA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lang="en-Z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Designing and preparing the prototype</a:t>
                      </a:r>
                      <a:endParaRPr lang="en-ZA" sz="2000" dirty="0"/>
                    </a:p>
                  </a:txBody>
                  <a:tcPr/>
                </a:tc>
              </a:tr>
              <a:tr h="289559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Term</a:t>
                      </a:r>
                      <a:r>
                        <a:rPr lang="en-ZA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</a:t>
                      </a:r>
                      <a:endParaRPr lang="en-Z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Implementation</a:t>
                      </a:r>
                      <a:r>
                        <a:rPr lang="en-ZA" sz="2000" baseline="0" dirty="0" smtClean="0"/>
                        <a:t> and coding</a:t>
                      </a:r>
                      <a:endParaRPr lang="en-ZA" sz="2000" dirty="0"/>
                    </a:p>
                  </a:txBody>
                  <a:tcPr/>
                </a:tc>
              </a:tr>
              <a:tr h="365759">
                <a:tc>
                  <a:txBody>
                    <a:bodyPr/>
                    <a:lstStyle/>
                    <a:p>
                      <a:pPr algn="ctr"/>
                      <a:r>
                        <a:rPr lang="en-ZA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Term 4</a:t>
                      </a:r>
                      <a:endParaRPr lang="en-ZA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/>
                        <a:t>Testing</a:t>
                      </a:r>
                      <a:r>
                        <a:rPr lang="en-ZA" sz="2000" baseline="0" dirty="0" smtClean="0"/>
                        <a:t> and Evaluation</a:t>
                      </a:r>
                      <a:endParaRPr lang="en-ZA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2667000" y="457200"/>
            <a:ext cx="3672408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000" b="1" dirty="0" smtClean="0">
                <a:latin typeface="Times New Roman" pitchFamily="18" charset="0"/>
                <a:cs typeface="Times New Roman" pitchFamily="18" charset="0"/>
              </a:rPr>
              <a:t>PROJECT PLAN</a:t>
            </a:r>
            <a:endParaRPr lang="en-Z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3863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196752"/>
            <a:ext cx="8373616" cy="4746847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Aichele, C., Wunderlich, S., Lindner, M., and Neumann, A. Better Approach To     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Mobile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Ad-hoc Networking (B.A.T.M.A.N.) draft-wunderlich-openmesh-manet-routing-00. 2008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Learning b.a.t.m.a.n-adv,  http://www.open-mesh.org/projects/batman-adv/wiki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Accessed  01 March 2013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[3]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Mesh Potato, http://villagetelco.org/mesh-potato/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    Accessed  01 March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[4] Rendered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Concept Of A Backend And Frontend Of A System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www.shutterstock.com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Accessed  25  March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2013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667000" y="489482"/>
            <a:ext cx="3576410" cy="37390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/>
              <a:t>REFERENCES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92930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598998" y="381000"/>
            <a:ext cx="3576410" cy="37390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boraton2003\Downloads\question_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9304" y="2743200"/>
            <a:ext cx="301900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boraton2003\Desktop\photos\depositphotos_6584690-Man-standing-with-laptop-and-wifi-antenn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9211" y="5636511"/>
            <a:ext cx="914399" cy="87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135579" y="5244614"/>
            <a:ext cx="4779821" cy="1524000"/>
            <a:chOff x="1189744" y="4265731"/>
            <a:chExt cx="10986176" cy="3560710"/>
          </a:xfrm>
        </p:grpSpPr>
        <p:pic>
          <p:nvPicPr>
            <p:cNvPr id="8" name="Picture 2" descr="C:\Users\boraton2003\Desktop\photos\image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9744" y="5239368"/>
              <a:ext cx="1944215" cy="17295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C:\Users\boraton2003\Desktop\photos\FEB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7542" y="4265731"/>
              <a:ext cx="7178378" cy="3560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8" name="Picture 4" descr="http://www.techsmart.co.za/data/articles/Telkom%20announces%20ADSL%20uncapped%20price%20drop/telkom_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5638800"/>
            <a:ext cx="914400" cy="74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oe.uwc.ac.za/banne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5715000"/>
            <a:ext cx="1096938" cy="741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open-mesh.org/images/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768489"/>
            <a:ext cx="885825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encrypted-tbn3.gstatic.com/images?q=tbn:ANd9GcTz4jQwJBQhdrOIQst_XExE8nOO5mUmlDXcMsDkm4OtTbeORmT_9w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9770" y="5768488"/>
            <a:ext cx="902228" cy="50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13280" y="1828800"/>
            <a:ext cx="2150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Thank you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994302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327</TotalTime>
  <Words>577</Words>
  <Application>Microsoft Office PowerPoint</Application>
  <PresentationFormat>On-screen Show (4:3)</PresentationFormat>
  <Paragraphs>96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Origin</vt:lpstr>
      <vt:lpstr>Slide 1</vt:lpstr>
      <vt:lpstr>INTRODUCTION</vt:lpstr>
      <vt:lpstr>BACKGROUND</vt:lpstr>
      <vt:lpstr>Slide 4</vt:lpstr>
      <vt:lpstr>Slide 5</vt:lpstr>
      <vt:lpstr>Slide 6</vt:lpstr>
      <vt:lpstr>Slide 7</vt:lpstr>
      <vt:lpstr>Slide 8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boraton2003</dc:creator>
  <cp:lastModifiedBy>mabra</cp:lastModifiedBy>
  <cp:revision>60</cp:revision>
  <dcterms:created xsi:type="dcterms:W3CDTF">2013-04-03T02:11:55Z</dcterms:created>
  <dcterms:modified xsi:type="dcterms:W3CDTF">2013-04-03T09:26:44Z</dcterms:modified>
</cp:coreProperties>
</file>