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61" r:id="rId2"/>
    <p:sldId id="256" r:id="rId3"/>
    <p:sldId id="262" r:id="rId4"/>
    <p:sldId id="258" r:id="rId5"/>
    <p:sldId id="265" r:id="rId6"/>
    <p:sldId id="259" r:id="rId7"/>
    <p:sldId id="260" r:id="rId8"/>
    <p:sldId id="266" r:id="rId9"/>
    <p:sldId id="267" r:id="rId10"/>
    <p:sldId id="268" r:id="rId11"/>
    <p:sldId id="257" r:id="rId12"/>
    <p:sldId id="271" r:id="rId13"/>
    <p:sldId id="264"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63" autoAdjust="0"/>
  </p:normalViewPr>
  <p:slideViewPr>
    <p:cSldViewPr>
      <p:cViewPr varScale="1">
        <p:scale>
          <a:sx n="72" d="100"/>
          <a:sy n="72" d="100"/>
        </p:scale>
        <p:origin x="-7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9156EA-CC6A-417F-9436-43E72100E219}" type="datetimeFigureOut">
              <a:rPr lang="en-US" smtClean="0"/>
              <a:t>5/29/2013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952AA5-388B-4BA1-88AA-A8CEF3C85326}" type="slidenum">
              <a:rPr lang="en-US" smtClean="0"/>
              <a:t>‹#›</a:t>
            </a:fld>
            <a:endParaRPr lang="en-US"/>
          </a:p>
        </p:txBody>
      </p:sp>
    </p:spTree>
    <p:extLst>
      <p:ext uri="{BB962C8B-B14F-4D97-AF65-F5344CB8AC3E}">
        <p14:creationId xmlns:p14="http://schemas.microsoft.com/office/powerpoint/2010/main" val="684143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general </a:t>
            </a:r>
            <a:r>
              <a:rPr lang="en-US" dirty="0" smtClean="0"/>
              <a:t>overview of</a:t>
            </a:r>
            <a:r>
              <a:rPr lang="en-US" baseline="0" dirty="0" smtClean="0"/>
              <a:t> the project (</a:t>
            </a:r>
            <a:r>
              <a:rPr lang="en-US" dirty="0" smtClean="0"/>
              <a:t>architecture) of the mesh</a:t>
            </a:r>
            <a:r>
              <a:rPr lang="en-US" baseline="0" dirty="0" smtClean="0"/>
              <a:t> network</a:t>
            </a:r>
            <a:r>
              <a:rPr lang="en-US" dirty="0" smtClean="0"/>
              <a:t> monitoring component.</a:t>
            </a:r>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3</a:t>
            </a:fld>
            <a:endParaRPr lang="en-US"/>
          </a:p>
        </p:txBody>
      </p:sp>
    </p:spTree>
    <p:extLst>
      <p:ext uri="{BB962C8B-B14F-4D97-AF65-F5344CB8AC3E}">
        <p14:creationId xmlns:p14="http://schemas.microsoft.com/office/powerpoint/2010/main" val="2747604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a:t>
            </a:r>
            <a:r>
              <a:rPr lang="en-US" baseline="0" dirty="0" smtClean="0"/>
              <a:t> MP form a wireless mesh network and they has multi-hop capabilities, and also the ability for self-organize and self heal.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our project it is more important to setup the network</a:t>
            </a:r>
            <a:r>
              <a:rPr lang="en-US" baseline="0" dirty="0" smtClean="0"/>
              <a:t> and determine paths for sending data from one node to the other. Hence, the better approach to mobile ad hoc networks (</a:t>
            </a:r>
            <a:r>
              <a:rPr lang="en-US" baseline="0" dirty="0" err="1" smtClean="0"/>
              <a:t>b.a.t.m.a.n-adv</a:t>
            </a:r>
            <a:r>
              <a:rPr lang="en-US" baseline="0" dirty="0" smtClean="0"/>
              <a:t>) strategies is to determine for each destination in the mesh one single-hop neighbor, which can be utilized as best gateway to communicate with the destination node. It also help determine the next best hop for each destination. </a:t>
            </a:r>
            <a:r>
              <a:rPr lang="en-US" baseline="0" dirty="0" err="1" smtClean="0"/>
              <a:t>B.a.t.m.a.n-adv</a:t>
            </a:r>
            <a:r>
              <a:rPr lang="en-US" baseline="0" dirty="0" smtClean="0"/>
              <a:t> operates entirely on ISO/OSI layer 2. It encapsulates and forwards all traffic until it reaches the destination, hence emulating a virtual network switch of all nodes participating</a:t>
            </a:r>
            <a:endParaRPr lang="en-US" dirty="0" smtClean="0"/>
          </a:p>
          <a:p>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4</a:t>
            </a:fld>
            <a:endParaRPr lang="en-US"/>
          </a:p>
        </p:txBody>
      </p:sp>
    </p:spTree>
    <p:extLst>
      <p:ext uri="{BB962C8B-B14F-4D97-AF65-F5344CB8AC3E}">
        <p14:creationId xmlns:p14="http://schemas.microsoft.com/office/powerpoint/2010/main" val="2315353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better approach to mobile ad hoc networks (</a:t>
            </a:r>
            <a:r>
              <a:rPr lang="en-US" baseline="0" dirty="0" err="1" smtClean="0"/>
              <a:t>b.a.t.m.a.n-adv</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5</a:t>
            </a:fld>
            <a:endParaRPr lang="en-US"/>
          </a:p>
        </p:txBody>
      </p:sp>
    </p:spTree>
    <p:extLst>
      <p:ext uri="{BB962C8B-B14F-4D97-AF65-F5344CB8AC3E}">
        <p14:creationId xmlns:p14="http://schemas.microsoft.com/office/powerpoint/2010/main" val="433040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network table contains information about all the network accounts stored on the front-end pc</a:t>
            </a:r>
            <a:r>
              <a:rPr lang="en-US" baseline="0" dirty="0" smtClean="0"/>
              <a:t> which serves as a server. The node table contains information about every node for every network on the server.</a:t>
            </a:r>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6</a:t>
            </a:fld>
            <a:endParaRPr lang="en-US"/>
          </a:p>
        </p:txBody>
      </p:sp>
    </p:spTree>
    <p:extLst>
      <p:ext uri="{BB962C8B-B14F-4D97-AF65-F5344CB8AC3E}">
        <p14:creationId xmlns:p14="http://schemas.microsoft.com/office/powerpoint/2010/main" val="3355446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High level Design Database:</a:t>
            </a:r>
          </a:p>
          <a:p>
            <a:endParaRPr lang="en-US" baseline="0" dirty="0" smtClean="0"/>
          </a:p>
          <a:p>
            <a:r>
              <a:rPr lang="en-US" baseline="0" dirty="0" smtClean="0"/>
              <a:t>The database server is made u script that take data from the dashboard and present it to the front-end application, as well as script that take user or node input, process it, and update the database.</a:t>
            </a:r>
          </a:p>
          <a:p>
            <a:r>
              <a:rPr lang="en-US" baseline="0" dirty="0" smtClean="0"/>
              <a:t>View Tasks:</a:t>
            </a:r>
          </a:p>
          <a:p>
            <a:pPr marL="171450" indent="-171450">
              <a:buFont typeface="Wingdings" pitchFamily="2" charset="2"/>
              <a:buChar char="v"/>
            </a:pPr>
            <a:r>
              <a:rPr lang="en-US" baseline="0" dirty="0" smtClean="0"/>
              <a:t> query the database for network information to display</a:t>
            </a:r>
          </a:p>
          <a:p>
            <a:pPr marL="171450" indent="-171450">
              <a:buFont typeface="Wingdings" pitchFamily="2" charset="2"/>
              <a:buChar char="v"/>
            </a:pPr>
            <a:r>
              <a:rPr lang="en-US" baseline="0" dirty="0" smtClean="0"/>
              <a:t>Provide forms for the user to input changes to configuration settings</a:t>
            </a:r>
          </a:p>
          <a:p>
            <a:pPr marL="171450" indent="-171450">
              <a:buFont typeface="Wingdings" pitchFamily="2" charset="2"/>
              <a:buChar char="v"/>
            </a:pPr>
            <a:r>
              <a:rPr lang="en-US" baseline="0" dirty="0" smtClean="0"/>
              <a:t>Visualize data and relationships between data in the database.</a:t>
            </a:r>
          </a:p>
          <a:p>
            <a:pPr marL="0" indent="0">
              <a:buFont typeface="Wingdings" pitchFamily="2" charset="2"/>
              <a:buNone/>
            </a:pPr>
            <a:r>
              <a:rPr lang="en-US" baseline="0" dirty="0" smtClean="0"/>
              <a:t>Processor Tasks:</a:t>
            </a:r>
          </a:p>
          <a:p>
            <a:pPr marL="171450" indent="-171450">
              <a:buFont typeface="Wingdings" pitchFamily="2" charset="2"/>
              <a:buChar char="v"/>
            </a:pPr>
            <a:r>
              <a:rPr lang="en-US" baseline="0" dirty="0" smtClean="0"/>
              <a:t>Receive HTTP requests from the nodes containing network status information and write that information to the view</a:t>
            </a:r>
          </a:p>
          <a:p>
            <a:pPr marL="171450" indent="-171450">
              <a:buFont typeface="Wingdings" pitchFamily="2" charset="2"/>
              <a:buChar char="v"/>
            </a:pPr>
            <a:r>
              <a:rPr lang="en-US" baseline="0" dirty="0" smtClean="0"/>
              <a:t>Generate responses to those HTTP requests based on network configuration settings in the view</a:t>
            </a:r>
          </a:p>
          <a:p>
            <a:pPr marL="171450" indent="-171450">
              <a:buFont typeface="Wingdings" pitchFamily="2" charset="2"/>
              <a:buChar char="v"/>
            </a:pPr>
            <a:r>
              <a:rPr lang="en-US" baseline="0" dirty="0" smtClean="0"/>
              <a:t>Receive network configuration data as form input from the view components and </a:t>
            </a:r>
            <a:r>
              <a:rPr lang="en-US" baseline="0" dirty="0" err="1" smtClean="0"/>
              <a:t>wrute</a:t>
            </a:r>
            <a:r>
              <a:rPr lang="en-US" baseline="0" dirty="0" smtClean="0"/>
              <a:t> the data to the database.</a:t>
            </a:r>
          </a:p>
        </p:txBody>
      </p:sp>
      <p:sp>
        <p:nvSpPr>
          <p:cNvPr id="4" name="Slide Number Placeholder 3"/>
          <p:cNvSpPr>
            <a:spLocks noGrp="1"/>
          </p:cNvSpPr>
          <p:nvPr>
            <p:ph type="sldNum" sz="quarter" idx="10"/>
          </p:nvPr>
        </p:nvSpPr>
        <p:spPr/>
        <p:txBody>
          <a:bodyPr/>
          <a:lstStyle/>
          <a:p>
            <a:fld id="{AD952AA5-388B-4BA1-88AA-A8CEF3C85326}" type="slidenum">
              <a:rPr lang="en-US" smtClean="0"/>
              <a:t>7</a:t>
            </a:fld>
            <a:endParaRPr lang="en-US"/>
          </a:p>
        </p:txBody>
      </p:sp>
    </p:spTree>
    <p:extLst>
      <p:ext uri="{BB962C8B-B14F-4D97-AF65-F5344CB8AC3E}">
        <p14:creationId xmlns:p14="http://schemas.microsoft.com/office/powerpoint/2010/main" val="4166065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9</a:t>
            </a:fld>
            <a:endParaRPr lang="en-US"/>
          </a:p>
        </p:txBody>
      </p:sp>
    </p:spTree>
    <p:extLst>
      <p:ext uri="{BB962C8B-B14F-4D97-AF65-F5344CB8AC3E}">
        <p14:creationId xmlns:p14="http://schemas.microsoft.com/office/powerpoint/2010/main" val="3219081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Garamond" pitchFamily="18" charset="0"/>
              </a:rPr>
              <a:t>D-ITG allows generation of network traﬃc (ICMP), transport layer traﬃc (TCP and UDP) and several “layer 5-7” traﬃc (HTTP, FTP, TELNET, SMTP, DNS, VOIP, Video, NNTP, etc.). </a:t>
            </a:r>
          </a:p>
          <a:p>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10</a:t>
            </a:fld>
            <a:endParaRPr lang="en-US"/>
          </a:p>
        </p:txBody>
      </p:sp>
    </p:spTree>
    <p:extLst>
      <p:ext uri="{BB962C8B-B14F-4D97-AF65-F5344CB8AC3E}">
        <p14:creationId xmlns:p14="http://schemas.microsoft.com/office/powerpoint/2010/main" val="3621929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Setup is called Mesh-Mode Infrastructure. This is an important part of the project, as this is where monitoring component was developed on. This design that we constructed consisted of two Mesh Potatoes (MPs) and a frontend application running on the desktop pc. The frontend and the MP formed a wireless ad hoc mesh network amongst themselves. </a:t>
            </a:r>
            <a:endParaRPr lang="en-US" dirty="0"/>
          </a:p>
        </p:txBody>
      </p:sp>
      <p:sp>
        <p:nvSpPr>
          <p:cNvPr id="4" name="Slide Number Placeholder 3"/>
          <p:cNvSpPr>
            <a:spLocks noGrp="1"/>
          </p:cNvSpPr>
          <p:nvPr>
            <p:ph type="sldNum" sz="quarter" idx="10"/>
          </p:nvPr>
        </p:nvSpPr>
        <p:spPr/>
        <p:txBody>
          <a:bodyPr/>
          <a:lstStyle/>
          <a:p>
            <a:fld id="{AD952AA5-388B-4BA1-88AA-A8CEF3C85326}" type="slidenum">
              <a:rPr lang="en-US" smtClean="0"/>
              <a:t>11</a:t>
            </a:fld>
            <a:endParaRPr lang="en-US"/>
          </a:p>
        </p:txBody>
      </p:sp>
    </p:spTree>
    <p:extLst>
      <p:ext uri="{BB962C8B-B14F-4D97-AF65-F5344CB8AC3E}">
        <p14:creationId xmlns:p14="http://schemas.microsoft.com/office/powerpoint/2010/main" val="7638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3C5CC8-4A4A-4B8F-9996-31F7F85E63D0}" type="datetimeFigureOut">
              <a:rPr lang="en-US" smtClean="0"/>
              <a:t>5/29/2013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0B84C7E-E8E6-412C-BD6B-67744E1252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B84C7E-E8E6-412C-BD6B-67744E1252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B84C7E-E8E6-412C-BD6B-67744E1252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B84C7E-E8E6-412C-BD6B-67744E12529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0B84C7E-E8E6-412C-BD6B-67744E12529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0B84C7E-E8E6-412C-BD6B-67744E12529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0B84C7E-E8E6-412C-BD6B-67744E1252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0B84C7E-E8E6-412C-BD6B-67744E12529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63C5CC8-4A4A-4B8F-9996-31F7F85E63D0}" type="datetimeFigureOut">
              <a:rPr lang="en-US" smtClean="0"/>
              <a:t>5/29/2013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0B84C7E-E8E6-412C-BD6B-67744E1252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63C5CC8-4A4A-4B8F-9996-31F7F85E63D0}" type="datetimeFigureOut">
              <a:rPr lang="en-US" smtClean="0"/>
              <a:t>5/29/2013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0B84C7E-E8E6-412C-BD6B-67744E12529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3C5CC8-4A4A-4B8F-9996-31F7F85E63D0}" type="datetimeFigureOut">
              <a:rPr lang="en-US" smtClean="0"/>
              <a:t>5/29/2013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0B84C7E-E8E6-412C-BD6B-67744E12529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3C5CC8-4A4A-4B8F-9996-31F7F85E63D0}" type="datetimeFigureOut">
              <a:rPr lang="en-US" smtClean="0"/>
              <a:t>5/29/2013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0B84C7E-E8E6-412C-BD6B-67744E1252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85799" y="4724400"/>
            <a:ext cx="8141825" cy="910525"/>
            <a:chOff x="304800" y="5341752"/>
            <a:chExt cx="8534400" cy="1059048"/>
          </a:xfrm>
        </p:grpSpPr>
        <p:sp>
          <p:nvSpPr>
            <p:cNvPr id="5" name="Title 1"/>
            <p:cNvSpPr txBox="1">
              <a:spLocks/>
            </p:cNvSpPr>
            <p:nvPr/>
          </p:nvSpPr>
          <p:spPr>
            <a:xfrm>
              <a:off x="304800" y="5341752"/>
              <a:ext cx="2590800" cy="1059047"/>
            </a:xfrm>
            <a:prstGeom prst="rect">
              <a:avLst/>
            </a:prstGeom>
            <a:ln>
              <a:noFill/>
            </a:ln>
          </p:spPr>
          <p:style>
            <a:lnRef idx="2">
              <a:schemeClr val="dk1"/>
            </a:lnRef>
            <a:fillRef idx="1">
              <a:schemeClr val="lt1"/>
            </a:fillRef>
            <a:effectRef idx="0">
              <a:schemeClr val="dk1"/>
            </a:effectRef>
            <a:fontRef idx="minor">
              <a:schemeClr val="dk1"/>
            </a:fontRef>
          </p:style>
          <p:txBody>
            <a:bodyPr vert="horz" anchor="t" anchorCtr="0">
              <a:noAutofit/>
            </a:bodyPr>
            <a:lstStyle>
              <a:lvl1pPr algn="r" rtl="0" eaLnBrk="1" latinLnBrk="0" hangingPunct="1">
                <a:spcBef>
                  <a:spcPct val="0"/>
                </a:spcBef>
                <a:buNone/>
                <a:defRPr kumimoji="0" sz="3200" kern="1200">
                  <a:solidFill>
                    <a:schemeClr val="tx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ZA" sz="1600" b="1" dirty="0" smtClean="0">
                  <a:latin typeface="Times New Roman" pitchFamily="18" charset="0"/>
                  <a:cs typeface="Times New Roman" pitchFamily="18" charset="0"/>
                </a:rPr>
                <a:t>Project Supervisor:</a:t>
              </a:r>
            </a:p>
            <a:p>
              <a:pPr algn="l"/>
              <a:r>
                <a:rPr lang="en-ZA" sz="2000" dirty="0" smtClean="0">
                  <a:latin typeface="Times New Roman" pitchFamily="18" charset="0"/>
                  <a:cs typeface="Times New Roman" pitchFamily="18" charset="0"/>
                </a:rPr>
                <a:t>Prof  </a:t>
              </a:r>
              <a:r>
                <a:rPr lang="en-US" sz="2000" dirty="0">
                  <a:latin typeface="Times New Roman" pitchFamily="18" charset="0"/>
                  <a:cs typeface="Times New Roman" pitchFamily="18" charset="0"/>
                </a:rPr>
                <a:t>Bill Tucker</a:t>
              </a:r>
              <a:endParaRPr lang="en-ZA" sz="2000" dirty="0">
                <a:latin typeface="Times New Roman" pitchFamily="18" charset="0"/>
                <a:cs typeface="Times New Roman" pitchFamily="18" charset="0"/>
              </a:endParaRPr>
            </a:p>
          </p:txBody>
        </p:sp>
        <p:sp>
          <p:nvSpPr>
            <p:cNvPr id="6" name="Title 1"/>
            <p:cNvSpPr txBox="1">
              <a:spLocks/>
            </p:cNvSpPr>
            <p:nvPr/>
          </p:nvSpPr>
          <p:spPr>
            <a:xfrm>
              <a:off x="2895600" y="5341752"/>
              <a:ext cx="3048000" cy="1059047"/>
            </a:xfrm>
            <a:prstGeom prst="rect">
              <a:avLst/>
            </a:prstGeom>
            <a:ln>
              <a:noFill/>
            </a:ln>
          </p:spPr>
          <p:style>
            <a:lnRef idx="2">
              <a:schemeClr val="dk1"/>
            </a:lnRef>
            <a:fillRef idx="1">
              <a:schemeClr val="lt1"/>
            </a:fillRef>
            <a:effectRef idx="0">
              <a:schemeClr val="dk1"/>
            </a:effectRef>
            <a:fontRef idx="minor">
              <a:schemeClr val="dk1"/>
            </a:fontRef>
          </p:style>
          <p:txBody>
            <a:bodyPr vert="horz" anchor="t" anchorCtr="0">
              <a:noAutofit/>
            </a:bodyPr>
            <a:lstStyle>
              <a:lvl1pPr algn="r" rtl="0" eaLnBrk="1" latinLnBrk="0" hangingPunct="1">
                <a:spcBef>
                  <a:spcPct val="0"/>
                </a:spcBef>
                <a:buNone/>
                <a:defRPr kumimoji="0" sz="3200" kern="1200">
                  <a:solidFill>
                    <a:schemeClr val="tx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ZA" sz="1600" b="1" dirty="0" smtClean="0">
                  <a:latin typeface="Times New Roman" pitchFamily="18" charset="0"/>
                  <a:cs typeface="Times New Roman" pitchFamily="18" charset="0"/>
                </a:rPr>
                <a:t>Project Co-Supervisor:</a:t>
              </a:r>
            </a:p>
            <a:p>
              <a:pPr algn="l"/>
              <a:r>
                <a:rPr lang="en-US" sz="2000" dirty="0" smtClean="0"/>
                <a:t>Mr. </a:t>
              </a:r>
              <a:r>
                <a:rPr lang="en-US" sz="2000" dirty="0"/>
                <a:t>MJ. Norman</a:t>
              </a:r>
              <a:endParaRPr lang="en-ZA" sz="2000" b="1" dirty="0">
                <a:latin typeface="Times New Roman" pitchFamily="18" charset="0"/>
                <a:cs typeface="Times New Roman" pitchFamily="18" charset="0"/>
              </a:endParaRPr>
            </a:p>
          </p:txBody>
        </p:sp>
        <p:sp>
          <p:nvSpPr>
            <p:cNvPr id="7" name="Title 1"/>
            <p:cNvSpPr txBox="1">
              <a:spLocks/>
            </p:cNvSpPr>
            <p:nvPr/>
          </p:nvSpPr>
          <p:spPr>
            <a:xfrm>
              <a:off x="5943600" y="5341753"/>
              <a:ext cx="2895600" cy="1059047"/>
            </a:xfrm>
            <a:prstGeom prst="rect">
              <a:avLst/>
            </a:prstGeom>
            <a:ln>
              <a:noFill/>
            </a:ln>
          </p:spPr>
          <p:style>
            <a:lnRef idx="2">
              <a:schemeClr val="dk1"/>
            </a:lnRef>
            <a:fillRef idx="1">
              <a:schemeClr val="lt1"/>
            </a:fillRef>
            <a:effectRef idx="0">
              <a:schemeClr val="dk1"/>
            </a:effectRef>
            <a:fontRef idx="minor">
              <a:schemeClr val="dk1"/>
            </a:fontRef>
          </p:style>
          <p:txBody>
            <a:bodyPr vert="horz" anchor="t" anchorCtr="0">
              <a:noAutofit/>
            </a:bodyPr>
            <a:lstStyle>
              <a:lvl1pPr algn="r" rtl="0" eaLnBrk="1" latinLnBrk="0" hangingPunct="1">
                <a:spcBef>
                  <a:spcPct val="0"/>
                </a:spcBef>
                <a:buNone/>
                <a:defRPr kumimoji="0" sz="3200" kern="1200">
                  <a:solidFill>
                    <a:schemeClr val="tx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ZA" sz="1600" b="1" dirty="0" smtClean="0">
                  <a:latin typeface="Times New Roman" pitchFamily="18" charset="0"/>
                  <a:cs typeface="Times New Roman" pitchFamily="18" charset="0"/>
                </a:rPr>
                <a:t>Project Advisor:</a:t>
              </a:r>
            </a:p>
            <a:p>
              <a:pPr algn="l"/>
              <a:r>
                <a:rPr lang="en-US" sz="2000" dirty="0" smtClean="0"/>
                <a:t>Mr. </a:t>
              </a:r>
              <a:r>
                <a:rPr lang="en-US" sz="2000" dirty="0"/>
                <a:t>Carlos Rey-Moreno</a:t>
              </a:r>
              <a:endParaRPr lang="en-ZA" sz="2000" b="1" dirty="0">
                <a:latin typeface="Times New Roman" pitchFamily="18" charset="0"/>
                <a:cs typeface="Times New Roman" pitchFamily="18" charset="0"/>
              </a:endParaRPr>
            </a:p>
          </p:txBody>
        </p:sp>
      </p:grpSp>
      <p:graphicFrame>
        <p:nvGraphicFramePr>
          <p:cNvPr id="8" name="Table 7"/>
          <p:cNvGraphicFramePr>
            <a:graphicFrameLocks noGrp="1"/>
          </p:cNvGraphicFramePr>
          <p:nvPr>
            <p:extLst>
              <p:ext uri="{D42A27DB-BD31-4B8C-83A1-F6EECF244321}">
                <p14:modId xmlns:p14="http://schemas.microsoft.com/office/powerpoint/2010/main" val="2382518718"/>
              </p:ext>
            </p:extLst>
          </p:nvPr>
        </p:nvGraphicFramePr>
        <p:xfrm>
          <a:off x="1371600" y="2528570"/>
          <a:ext cx="6074821" cy="1814830"/>
        </p:xfrm>
        <a:graphic>
          <a:graphicData uri="http://schemas.openxmlformats.org/drawingml/2006/table">
            <a:tbl>
              <a:tblPr>
                <a:tableStyleId>{5C22544A-7EE6-4342-B048-85BDC9FD1C3A}</a:tableStyleId>
              </a:tblPr>
              <a:tblGrid>
                <a:gridCol w="6074821"/>
              </a:tblGrid>
              <a:tr h="1814830">
                <a:tc>
                  <a:txBody>
                    <a:bodyPr/>
                    <a:lstStyle/>
                    <a:p>
                      <a:pPr marL="0" marR="0" indent="128270" algn="ctr">
                        <a:spcBef>
                          <a:spcPts val="100"/>
                        </a:spcBef>
                        <a:spcAft>
                          <a:spcPts val="0"/>
                        </a:spcAft>
                      </a:pPr>
                      <a:r>
                        <a:rPr lang="en-US" sz="1600" b="1" dirty="0" err="1">
                          <a:effectLst/>
                          <a:latin typeface="Times New Roman" pitchFamily="18" charset="0"/>
                          <a:cs typeface="Times New Roman" pitchFamily="18" charset="0"/>
                        </a:rPr>
                        <a:t>Ajayi</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Olabode</a:t>
                      </a:r>
                      <a:r>
                        <a:rPr lang="en-US" sz="1600" b="1" dirty="0">
                          <a:effectLst/>
                          <a:latin typeface="Times New Roman" pitchFamily="18" charset="0"/>
                          <a:cs typeface="Times New Roman" pitchFamily="18" charset="0"/>
                        </a:rPr>
                        <a:t> </a:t>
                      </a:r>
                      <a:r>
                        <a:rPr lang="en-US" sz="1600" b="1" dirty="0" err="1">
                          <a:effectLst/>
                          <a:latin typeface="Times New Roman" pitchFamily="18" charset="0"/>
                          <a:cs typeface="Times New Roman" pitchFamily="18" charset="0"/>
                        </a:rPr>
                        <a:t>Oluwaseun</a:t>
                      </a:r>
                      <a:endParaRPr lang="en-US" sz="1600" b="1" dirty="0">
                        <a:effectLst/>
                        <a:latin typeface="Times New Roman" pitchFamily="18" charset="0"/>
                        <a:cs typeface="Times New Roman" pitchFamily="18" charset="0"/>
                      </a:endParaRPr>
                    </a:p>
                    <a:p>
                      <a:pPr marL="0" marR="0" indent="128270" algn="ctr">
                        <a:spcBef>
                          <a:spcPts val="100"/>
                        </a:spcBef>
                        <a:spcAft>
                          <a:spcPts val="0"/>
                        </a:spcAft>
                      </a:pPr>
                      <a:r>
                        <a:rPr lang="en-US" sz="1600" i="1" dirty="0">
                          <a:effectLst/>
                          <a:latin typeface="Times New Roman" pitchFamily="18" charset="0"/>
                          <a:cs typeface="Times New Roman" pitchFamily="18" charset="0"/>
                        </a:rPr>
                        <a:t>Department of Computer Science</a:t>
                      </a:r>
                    </a:p>
                    <a:p>
                      <a:pPr marL="0" marR="0" indent="128270" algn="ctr">
                        <a:spcBef>
                          <a:spcPts val="100"/>
                        </a:spcBef>
                        <a:spcAft>
                          <a:spcPts val="0"/>
                        </a:spcAft>
                      </a:pPr>
                      <a:r>
                        <a:rPr lang="en-US" sz="1600" i="1" dirty="0">
                          <a:effectLst/>
                          <a:latin typeface="Times New Roman" pitchFamily="18" charset="0"/>
                          <a:cs typeface="Times New Roman" pitchFamily="18" charset="0"/>
                        </a:rPr>
                        <a:t>University of the Western Cape, Private Bag x17, Bellville 7535 South Africa</a:t>
                      </a:r>
                    </a:p>
                    <a:p>
                      <a:pPr marL="0" marR="0" indent="128270" algn="ctr">
                        <a:spcBef>
                          <a:spcPts val="100"/>
                        </a:spcBef>
                        <a:spcAft>
                          <a:spcPts val="0"/>
                        </a:spcAft>
                      </a:pPr>
                      <a:r>
                        <a:rPr lang="en-US" sz="1600" i="1" dirty="0">
                          <a:effectLst/>
                          <a:latin typeface="Times New Roman" pitchFamily="18" charset="0"/>
                          <a:cs typeface="Times New Roman" pitchFamily="18" charset="0"/>
                        </a:rPr>
                        <a:t>Tel: +27 791024568, Fax: +27 21 959 1274</a:t>
                      </a:r>
                    </a:p>
                    <a:p>
                      <a:pPr marL="0" marR="0" algn="ctr">
                        <a:spcBef>
                          <a:spcPts val="0"/>
                        </a:spcBef>
                        <a:spcAft>
                          <a:spcPts val="0"/>
                        </a:spcAft>
                      </a:pPr>
                      <a:r>
                        <a:rPr lang="en-US" sz="1600" b="1" dirty="0" smtClean="0">
                          <a:effectLst/>
                          <a:latin typeface="Times New Roman" pitchFamily="18" charset="0"/>
                          <a:cs typeface="Times New Roman" pitchFamily="18" charset="0"/>
                        </a:rPr>
                        <a:t>email: boraton2010@gmail.com</a:t>
                      </a:r>
                      <a:endParaRPr lang="en-US" sz="1600" b="1" dirty="0">
                        <a:effectLst/>
                        <a:latin typeface="Times New Roman" pitchFamily="18" charset="0"/>
                        <a:ea typeface="Times New Roman"/>
                        <a:cs typeface="Times New Roman" pitchFamily="18" charset="0"/>
                      </a:endParaRPr>
                    </a:p>
                  </a:txBody>
                  <a:tcPr marL="118745" marR="118745" marT="118745" marB="118745"/>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949665778"/>
              </p:ext>
            </p:extLst>
          </p:nvPr>
        </p:nvGraphicFramePr>
        <p:xfrm>
          <a:off x="1371600" y="1143000"/>
          <a:ext cx="6057900" cy="969010"/>
        </p:xfrm>
        <a:graphic>
          <a:graphicData uri="http://schemas.openxmlformats.org/drawingml/2006/table">
            <a:tbl>
              <a:tblPr>
                <a:tableStyleId>{5C22544A-7EE6-4342-B048-85BDC9FD1C3A}</a:tableStyleId>
              </a:tblPr>
              <a:tblGrid>
                <a:gridCol w="6057900"/>
              </a:tblGrid>
              <a:tr h="828675">
                <a:tc>
                  <a:txBody>
                    <a:bodyPr/>
                    <a:lstStyle/>
                    <a:p>
                      <a:pPr marL="0" marR="0" indent="0" algn="ctr" defTabSz="914400" rtl="0" eaLnBrk="1" fontAlgn="auto" latinLnBrk="0" hangingPunct="1">
                        <a:lnSpc>
                          <a:spcPct val="100000"/>
                        </a:lnSpc>
                        <a:spcBef>
                          <a:spcPts val="0"/>
                        </a:spcBef>
                        <a:spcAft>
                          <a:spcPts val="1600"/>
                        </a:spcAft>
                        <a:buClrTx/>
                        <a:buSzTx/>
                        <a:buFontTx/>
                        <a:buNone/>
                        <a:tabLst/>
                        <a:defRPr/>
                      </a:pPr>
                      <a:r>
                        <a:rPr lang="en-US" sz="2400" b="1" kern="1200" dirty="0" smtClean="0">
                          <a:solidFill>
                            <a:schemeClr val="dk1"/>
                          </a:solidFill>
                          <a:effectLst/>
                          <a:latin typeface="Times New Roman" pitchFamily="18" charset="0"/>
                          <a:ea typeface="+mn-ea"/>
                          <a:cs typeface="Times New Roman" pitchFamily="18" charset="0"/>
                        </a:rPr>
                        <a:t>BACK-END FOR MONITORING MESH NETWORK</a:t>
                      </a:r>
                      <a:endParaRPr lang="en-US" sz="2000" b="1" dirty="0">
                        <a:effectLst/>
                        <a:latin typeface="Times New Roman" pitchFamily="18" charset="0"/>
                        <a:ea typeface="Times New Roman"/>
                        <a:cs typeface="Times New Roman" pitchFamily="18" charset="0"/>
                      </a:endParaRPr>
                    </a:p>
                  </a:txBody>
                  <a:tcPr marL="118745" marR="118745" marT="118745" marB="118745"/>
                </a:tc>
              </a:tr>
            </a:tbl>
          </a:graphicData>
        </a:graphic>
      </p:graphicFrame>
    </p:spTree>
    <p:extLst>
      <p:ext uri="{BB962C8B-B14F-4D97-AF65-F5344CB8AC3E}">
        <p14:creationId xmlns:p14="http://schemas.microsoft.com/office/powerpoint/2010/main" val="1075634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473" y="1247776"/>
            <a:ext cx="8749642" cy="545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24094" y="183104"/>
            <a:ext cx="7772400"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2400" dirty="0" smtClean="0">
                <a:latin typeface="Times New Roman" pitchFamily="18" charset="0"/>
                <a:cs typeface="Times New Roman" pitchFamily="18" charset="0"/>
              </a:rPr>
              <a:t>PLATFORM INDEPENDENT TRAFFIC GENERATORS </a:t>
            </a:r>
            <a:endParaRPr lang="en-US" sz="2400" dirty="0">
              <a:latin typeface="Times New Roman" pitchFamily="18" charset="0"/>
              <a:cs typeface="Times New Roman" pitchFamily="18" charset="0"/>
            </a:endParaRPr>
          </a:p>
        </p:txBody>
      </p:sp>
      <p:sp>
        <p:nvSpPr>
          <p:cNvPr id="6" name="Rectangle 5"/>
          <p:cNvSpPr/>
          <p:nvPr/>
        </p:nvSpPr>
        <p:spPr>
          <a:xfrm>
            <a:off x="208333" y="775795"/>
            <a:ext cx="6258228" cy="461665"/>
          </a:xfrm>
          <a:prstGeom prst="rect">
            <a:avLst/>
          </a:prstGeom>
        </p:spPr>
        <p:txBody>
          <a:bodyPr wrap="square">
            <a:spAutoFit/>
          </a:bodyPr>
          <a:lstStyle/>
          <a:p>
            <a:r>
              <a:rPr lang="en-US" sz="2400" dirty="0">
                <a:latin typeface="Times New Roman" pitchFamily="18" charset="0"/>
                <a:cs typeface="Times New Roman" pitchFamily="18" charset="0"/>
              </a:rPr>
              <a:t>D-ITG allows generation of network </a:t>
            </a:r>
            <a:r>
              <a:rPr lang="en-US" sz="2400" dirty="0" smtClean="0">
                <a:latin typeface="Times New Roman" pitchFamily="18" charset="0"/>
                <a:cs typeface="Times New Roman" pitchFamily="18" charset="0"/>
              </a:rPr>
              <a:t>traﬃc [2]: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4323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09800" y="378767"/>
            <a:ext cx="52578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MESH POTATO SETUP DESIGN</a:t>
            </a:r>
            <a:endParaRPr lang="en-US" sz="2400" b="1" dirty="0">
              <a:latin typeface="Times New Roman" pitchFamily="18" charset="0"/>
              <a:cs typeface="Times New Roman" pitchFamily="18" charset="0"/>
            </a:endParaRPr>
          </a:p>
        </p:txBody>
      </p:sp>
      <p:pic>
        <p:nvPicPr>
          <p:cNvPr id="1026" name="Picture 2" descr="C:\Users\boraton2003\Desktop\33_c.gif"/>
          <p:cNvPicPr>
            <a:picLocks noChangeAspect="1" noChangeArrowheads="1"/>
          </p:cNvPicPr>
          <p:nvPr/>
        </p:nvPicPr>
        <p:blipFill rotWithShape="1">
          <a:blip r:embed="rId3">
            <a:extLst>
              <a:ext uri="{28A0092B-C50C-407E-A947-70E740481C1C}">
                <a14:useLocalDpi xmlns:a14="http://schemas.microsoft.com/office/drawing/2010/main" val="0"/>
              </a:ext>
            </a:extLst>
          </a:blip>
          <a:srcRect l="66163" t="9152" r="20965" b="72311"/>
          <a:stretch/>
        </p:blipFill>
        <p:spPr bwMode="auto">
          <a:xfrm>
            <a:off x="1706932" y="2331928"/>
            <a:ext cx="1173010" cy="66388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boraton2003\Desktop\33_c.gif"/>
          <p:cNvPicPr>
            <a:picLocks noChangeAspect="1" noChangeArrowheads="1"/>
          </p:cNvPicPr>
          <p:nvPr/>
        </p:nvPicPr>
        <p:blipFill rotWithShape="1">
          <a:blip r:embed="rId3">
            <a:extLst>
              <a:ext uri="{28A0092B-C50C-407E-A947-70E740481C1C}">
                <a14:useLocalDpi xmlns:a14="http://schemas.microsoft.com/office/drawing/2010/main" val="0"/>
              </a:ext>
            </a:extLst>
          </a:blip>
          <a:srcRect l="66163" t="9152" r="20965" b="72311"/>
          <a:stretch/>
        </p:blipFill>
        <p:spPr bwMode="auto">
          <a:xfrm>
            <a:off x="5957692" y="2275561"/>
            <a:ext cx="1281308" cy="66388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Elbow Connector 2"/>
          <p:cNvCxnSpPr>
            <a:stCxn id="1026" idx="3"/>
          </p:cNvCxnSpPr>
          <p:nvPr/>
        </p:nvCxnSpPr>
        <p:spPr>
          <a:xfrm>
            <a:off x="2879942" y="2663868"/>
            <a:ext cx="3774510" cy="331940"/>
          </a:xfrm>
          <a:prstGeom prst="bentConnector3">
            <a:avLst/>
          </a:prstGeom>
        </p:spPr>
        <p:style>
          <a:lnRef idx="1">
            <a:schemeClr val="accent1"/>
          </a:lnRef>
          <a:fillRef idx="0">
            <a:schemeClr val="accent1"/>
          </a:fillRef>
          <a:effectRef idx="0">
            <a:schemeClr val="accent1"/>
          </a:effectRef>
          <a:fontRef idx="minor">
            <a:schemeClr val="tx1"/>
          </a:fontRef>
        </p:style>
      </p:cxnSp>
      <p:pic>
        <p:nvPicPr>
          <p:cNvPr id="1028" name="Picture 4" descr="C:\Users\boraton2003\Desktop\33_c.gif"/>
          <p:cNvPicPr>
            <a:picLocks noChangeAspect="1" noChangeArrowheads="1"/>
          </p:cNvPicPr>
          <p:nvPr/>
        </p:nvPicPr>
        <p:blipFill rotWithShape="1">
          <a:blip r:embed="rId3">
            <a:extLst>
              <a:ext uri="{28A0092B-C50C-407E-A947-70E740481C1C}">
                <a14:useLocalDpi xmlns:a14="http://schemas.microsoft.com/office/drawing/2010/main" val="0"/>
              </a:ext>
            </a:extLst>
          </a:blip>
          <a:srcRect l="78332" t="13068" r="15918" b="73864"/>
          <a:stretch/>
        </p:blipFill>
        <p:spPr bwMode="auto">
          <a:xfrm>
            <a:off x="2819400" y="2279737"/>
            <a:ext cx="3124200" cy="7682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572538" y="1066800"/>
            <a:ext cx="1600200" cy="646331"/>
          </a:xfrm>
          <a:prstGeom prst="rect">
            <a:avLst/>
          </a:prstGeom>
          <a:noFill/>
        </p:spPr>
        <p:txBody>
          <a:bodyPr wrap="square" rtlCol="0">
            <a:spAutoFit/>
          </a:bodyPr>
          <a:lstStyle/>
          <a:p>
            <a:r>
              <a:rPr lang="en-US" dirty="0" smtClean="0"/>
              <a:t>Mesh Potato</a:t>
            </a:r>
          </a:p>
          <a:p>
            <a:r>
              <a:rPr lang="en-US" dirty="0" smtClean="0"/>
              <a:t>MP_Station1</a:t>
            </a:r>
            <a:endParaRPr lang="en-US" dirty="0"/>
          </a:p>
        </p:txBody>
      </p:sp>
      <p:sp>
        <p:nvSpPr>
          <p:cNvPr id="12" name="TextBox 11"/>
          <p:cNvSpPr txBox="1"/>
          <p:nvPr/>
        </p:nvSpPr>
        <p:spPr>
          <a:xfrm>
            <a:off x="6172200" y="1143000"/>
            <a:ext cx="1600200" cy="646331"/>
          </a:xfrm>
          <a:prstGeom prst="rect">
            <a:avLst/>
          </a:prstGeom>
          <a:noFill/>
        </p:spPr>
        <p:txBody>
          <a:bodyPr wrap="square" rtlCol="0">
            <a:spAutoFit/>
          </a:bodyPr>
          <a:lstStyle/>
          <a:p>
            <a:r>
              <a:rPr lang="en-US" dirty="0" smtClean="0"/>
              <a:t>Mesh Potato</a:t>
            </a:r>
          </a:p>
          <a:p>
            <a:r>
              <a:rPr lang="en-US" dirty="0" smtClean="0"/>
              <a:t>MP_Station2</a:t>
            </a:r>
            <a:endParaRPr lang="en-US" dirty="0"/>
          </a:p>
        </p:txBody>
      </p:sp>
      <p:sp>
        <p:nvSpPr>
          <p:cNvPr id="7" name="TextBox 6"/>
          <p:cNvSpPr txBox="1"/>
          <p:nvPr/>
        </p:nvSpPr>
        <p:spPr>
          <a:xfrm>
            <a:off x="914400" y="1665142"/>
            <a:ext cx="3352800" cy="646331"/>
          </a:xfrm>
          <a:prstGeom prst="rect">
            <a:avLst/>
          </a:prstGeom>
          <a:noFill/>
        </p:spPr>
        <p:txBody>
          <a:bodyPr wrap="square" rtlCol="0">
            <a:spAutoFit/>
          </a:bodyPr>
          <a:lstStyle/>
          <a:p>
            <a:r>
              <a:rPr lang="en-US" dirty="0" smtClean="0"/>
              <a:t>IP Wlan0: 10.10.1.20/24</a:t>
            </a:r>
          </a:p>
          <a:p>
            <a:r>
              <a:rPr lang="en-US" dirty="0" smtClean="0"/>
              <a:t>IP eth0: 10.130.1.50</a:t>
            </a:r>
            <a:endParaRPr lang="en-US" dirty="0"/>
          </a:p>
        </p:txBody>
      </p:sp>
      <p:sp>
        <p:nvSpPr>
          <p:cNvPr id="14" name="TextBox 13"/>
          <p:cNvSpPr txBox="1"/>
          <p:nvPr/>
        </p:nvSpPr>
        <p:spPr>
          <a:xfrm>
            <a:off x="5562600" y="1752600"/>
            <a:ext cx="3352800" cy="646331"/>
          </a:xfrm>
          <a:prstGeom prst="rect">
            <a:avLst/>
          </a:prstGeom>
          <a:noFill/>
        </p:spPr>
        <p:txBody>
          <a:bodyPr wrap="square" rtlCol="0">
            <a:spAutoFit/>
          </a:bodyPr>
          <a:lstStyle/>
          <a:p>
            <a:r>
              <a:rPr lang="en-US" dirty="0" smtClean="0"/>
              <a:t>IP Wlan0: 10.10.1.21/24</a:t>
            </a:r>
          </a:p>
          <a:p>
            <a:r>
              <a:rPr lang="en-US" dirty="0" smtClean="0"/>
              <a:t>IP eth0: 10.130.1.51</a:t>
            </a:r>
            <a:endParaRPr lang="en-US" dirty="0"/>
          </a:p>
        </p:txBody>
      </p:sp>
      <p:pic>
        <p:nvPicPr>
          <p:cNvPr id="1029" name="Picture 5" descr="C:\Users\boraton2003\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8238" y="4499090"/>
            <a:ext cx="1828800" cy="113978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C:\Users\boraton2003\Desktop\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696" y="4501178"/>
            <a:ext cx="1828800" cy="1139780"/>
          </a:xfrm>
          <a:prstGeom prst="rect">
            <a:avLst/>
          </a:prstGeom>
          <a:noFill/>
          <a:extLst>
            <a:ext uri="{909E8E84-426E-40DD-AFC4-6F175D3DCCD1}">
              <a14:hiddenFill xmlns:a14="http://schemas.microsoft.com/office/drawing/2010/main">
                <a:solidFill>
                  <a:srgbClr val="FFFFFF"/>
                </a:solidFill>
              </a14:hiddenFill>
            </a:ext>
          </a:extLst>
        </p:spPr>
      </p:pic>
      <p:sp>
        <p:nvSpPr>
          <p:cNvPr id="8" name="Up-Down Arrow 7"/>
          <p:cNvSpPr/>
          <p:nvPr/>
        </p:nvSpPr>
        <p:spPr>
          <a:xfrm>
            <a:off x="2164915" y="3128604"/>
            <a:ext cx="218162" cy="13702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Down Arrow 17"/>
          <p:cNvSpPr/>
          <p:nvPr/>
        </p:nvSpPr>
        <p:spPr>
          <a:xfrm>
            <a:off x="6485873" y="3116436"/>
            <a:ext cx="218162" cy="13702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706932" y="5630449"/>
            <a:ext cx="3352800" cy="646331"/>
          </a:xfrm>
          <a:prstGeom prst="rect">
            <a:avLst/>
          </a:prstGeom>
          <a:noFill/>
        </p:spPr>
        <p:txBody>
          <a:bodyPr wrap="square" rtlCol="0">
            <a:spAutoFit/>
          </a:bodyPr>
          <a:lstStyle/>
          <a:p>
            <a:r>
              <a:rPr lang="en-US" dirty="0" smtClean="0"/>
              <a:t>IP eth0: 10.130.1.7/24</a:t>
            </a:r>
          </a:p>
          <a:p>
            <a:r>
              <a:rPr lang="en-US" dirty="0" smtClean="0"/>
              <a:t>Net mask: 255.255.255.0</a:t>
            </a:r>
            <a:endParaRPr lang="en-US" dirty="0"/>
          </a:p>
        </p:txBody>
      </p:sp>
      <p:sp>
        <p:nvSpPr>
          <p:cNvPr id="20" name="TextBox 19"/>
          <p:cNvSpPr txBox="1"/>
          <p:nvPr/>
        </p:nvSpPr>
        <p:spPr>
          <a:xfrm>
            <a:off x="4953000" y="5630448"/>
            <a:ext cx="3352800" cy="646331"/>
          </a:xfrm>
          <a:prstGeom prst="rect">
            <a:avLst/>
          </a:prstGeom>
          <a:noFill/>
        </p:spPr>
        <p:txBody>
          <a:bodyPr wrap="square" rtlCol="0">
            <a:spAutoFit/>
          </a:bodyPr>
          <a:lstStyle/>
          <a:p>
            <a:r>
              <a:rPr lang="en-US" dirty="0" smtClean="0"/>
              <a:t>IP eth0: 10.130.1.8/24</a:t>
            </a:r>
          </a:p>
          <a:p>
            <a:r>
              <a:rPr lang="en-US" dirty="0" smtClean="0"/>
              <a:t>Net mask : 255.255.255.0</a:t>
            </a:r>
            <a:endParaRPr lang="en-US" dirty="0"/>
          </a:p>
        </p:txBody>
      </p:sp>
      <p:pic>
        <p:nvPicPr>
          <p:cNvPr id="22" name="Picture 3" descr="C:\Users\boraton2003\Desktop\Hons\projects\mp_production_girl.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3043" y="232025"/>
            <a:ext cx="1255362" cy="1141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3562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3"/>
          <p:cNvGraphicFramePr>
            <a:graphicFrameLocks noGrp="1"/>
          </p:cNvGraphicFramePr>
          <p:nvPr>
            <p:ph idx="1"/>
            <p:extLst>
              <p:ext uri="{D42A27DB-BD31-4B8C-83A1-F6EECF244321}">
                <p14:modId xmlns:p14="http://schemas.microsoft.com/office/powerpoint/2010/main" val="258680601"/>
              </p:ext>
            </p:extLst>
          </p:nvPr>
        </p:nvGraphicFramePr>
        <p:xfrm>
          <a:off x="152400" y="685800"/>
          <a:ext cx="8763000" cy="6355080"/>
        </p:xfrm>
        <a:graphic>
          <a:graphicData uri="http://schemas.openxmlformats.org/drawingml/2006/table">
            <a:tbl>
              <a:tblPr firstRow="1" bandRow="1">
                <a:tableStyleId>{9D7B26C5-4107-4FEC-AEDC-1716B250A1EF}</a:tableStyleId>
              </a:tblPr>
              <a:tblGrid>
                <a:gridCol w="2175272"/>
                <a:gridCol w="6587728"/>
              </a:tblGrid>
              <a:tr h="592801">
                <a:tc>
                  <a:txBody>
                    <a:bodyPr/>
                    <a:lstStyle/>
                    <a:p>
                      <a:pPr lvl="0" algn="ctr"/>
                      <a:r>
                        <a:rPr kumimoji="0" lang="en-US" sz="2000" b="0" kern="1200" dirty="0" smtClean="0">
                          <a:solidFill>
                            <a:schemeClr val="tx1"/>
                          </a:solidFill>
                          <a:effectLst/>
                          <a:latin typeface="Times New Roman" pitchFamily="18" charset="0"/>
                          <a:ea typeface="+mn-ea"/>
                          <a:cs typeface="Times New Roman" pitchFamily="18" charset="0"/>
                        </a:rPr>
                        <a:t>Term 2</a:t>
                      </a:r>
                      <a:endParaRPr kumimoji="0" lang="en-US" sz="2000" b="0" kern="1200" dirty="0">
                        <a:solidFill>
                          <a:schemeClr val="tx1"/>
                        </a:solidFill>
                        <a:effectLst/>
                        <a:latin typeface="Times New Roman" pitchFamily="18" charset="0"/>
                        <a:ea typeface="+mn-ea"/>
                        <a:cs typeface="Times New Roman" pitchFamily="18" charset="0"/>
                      </a:endParaRPr>
                    </a:p>
                  </a:txBody>
                  <a:tcPr/>
                </a:tc>
                <a:tc>
                  <a:txBody>
                    <a:bodyPr/>
                    <a:lstStyle/>
                    <a:p>
                      <a:r>
                        <a:rPr lang="en-US" sz="2000" b="0" dirty="0" smtClean="0">
                          <a:latin typeface="Times New Roman" pitchFamily="18" charset="0"/>
                          <a:cs typeface="Times New Roman" pitchFamily="18" charset="0"/>
                        </a:rPr>
                        <a:t>First</a:t>
                      </a:r>
                      <a:r>
                        <a:rPr lang="en-US" sz="2000" b="0" baseline="0" dirty="0" smtClean="0">
                          <a:latin typeface="Times New Roman" pitchFamily="18" charset="0"/>
                          <a:cs typeface="Times New Roman" pitchFamily="18" charset="0"/>
                        </a:rPr>
                        <a:t> term completed</a:t>
                      </a:r>
                      <a:endParaRPr lang="en-US" sz="2000" b="0" dirty="0">
                        <a:latin typeface="Times New Roman" pitchFamily="18" charset="0"/>
                        <a:cs typeface="Times New Roman" pitchFamily="18" charset="0"/>
                      </a:endParaRPr>
                    </a:p>
                  </a:txBody>
                  <a:tcPr/>
                </a:tc>
              </a:tr>
              <a:tr h="1921799">
                <a:tc>
                  <a:txBody>
                    <a:bodyPr/>
                    <a:lstStyle/>
                    <a:p>
                      <a:pPr algn="ctr"/>
                      <a:r>
                        <a:rPr lang="en-ZA" sz="2000" dirty="0" smtClean="0">
                          <a:latin typeface="Times New Roman" pitchFamily="18" charset="0"/>
                          <a:cs typeface="Times New Roman" pitchFamily="18" charset="0"/>
                        </a:rPr>
                        <a:t>Term</a:t>
                      </a:r>
                      <a:r>
                        <a:rPr lang="en-ZA" sz="2000" baseline="0" dirty="0" smtClean="0">
                          <a:latin typeface="Times New Roman" pitchFamily="18" charset="0"/>
                          <a:cs typeface="Times New Roman" pitchFamily="18" charset="0"/>
                        </a:rPr>
                        <a:t> 2</a:t>
                      </a:r>
                    </a:p>
                    <a:p>
                      <a:pPr marL="0" marR="0" indent="0" algn="ctr" defTabSz="914400" rtl="0" eaLnBrk="1" fontAlgn="auto" latinLnBrk="0" hangingPunct="1">
                        <a:lnSpc>
                          <a:spcPct val="100000"/>
                        </a:lnSpc>
                        <a:spcBef>
                          <a:spcPts val="0"/>
                        </a:spcBef>
                        <a:spcAft>
                          <a:spcPts val="0"/>
                        </a:spcAft>
                        <a:buClrTx/>
                        <a:buSzTx/>
                        <a:buFontTx/>
                        <a:buNone/>
                        <a:tabLst/>
                        <a:defRPr/>
                      </a:pPr>
                      <a:r>
                        <a:rPr lang="en-ZA" sz="2000" dirty="0" smtClean="0">
                          <a:latin typeface="Times New Roman" pitchFamily="18" charset="0"/>
                          <a:cs typeface="Times New Roman" pitchFamily="18" charset="0"/>
                        </a:rPr>
                        <a:t>Designing and preparing the prototype.</a:t>
                      </a:r>
                    </a:p>
                    <a:p>
                      <a:pPr marL="0" marR="0" indent="0" algn="ctr" defTabSz="914400" rtl="0" eaLnBrk="1" fontAlgn="auto" latinLnBrk="0" hangingPunct="1">
                        <a:lnSpc>
                          <a:spcPct val="100000"/>
                        </a:lnSpc>
                        <a:spcBef>
                          <a:spcPts val="0"/>
                        </a:spcBef>
                        <a:spcAft>
                          <a:spcPts val="0"/>
                        </a:spcAft>
                        <a:buClrTx/>
                        <a:buSzTx/>
                        <a:buFontTx/>
                        <a:buNone/>
                        <a:tabLst/>
                        <a:defRPr/>
                      </a:pPr>
                      <a:r>
                        <a:rPr lang="en-ZA" sz="2000" dirty="0" smtClean="0">
                          <a:latin typeface="Times New Roman" pitchFamily="18" charset="0"/>
                          <a:cs typeface="Times New Roman" pitchFamily="18" charset="0"/>
                        </a:rPr>
                        <a:t>(Completed)</a:t>
                      </a:r>
                    </a:p>
                    <a:p>
                      <a:pPr algn="ctr"/>
                      <a:endParaRPr lang="en-ZA" sz="2000" dirty="0">
                        <a:latin typeface="Times New Roman" pitchFamily="18" charset="0"/>
                        <a:cs typeface="Times New Roman" pitchFamily="18" charset="0"/>
                      </a:endParaRPr>
                    </a:p>
                  </a:txBody>
                  <a:tcPr/>
                </a:tc>
                <a:tc>
                  <a:txBody>
                    <a:bodyPr/>
                    <a:lstStyle/>
                    <a:p>
                      <a:r>
                        <a:rPr lang="en-ZA" sz="2000" dirty="0" smtClean="0">
                          <a:latin typeface="Times New Roman" pitchFamily="18" charset="0"/>
                          <a:cs typeface="Times New Roman" pitchFamily="18" charset="0"/>
                        </a:rPr>
                        <a:t>Documentation(Report)</a:t>
                      </a:r>
                    </a:p>
                    <a:p>
                      <a:r>
                        <a:rPr lang="en-ZA" sz="2000" dirty="0" smtClean="0">
                          <a:latin typeface="Times New Roman" pitchFamily="18" charset="0"/>
                          <a:cs typeface="Times New Roman" pitchFamily="18" charset="0"/>
                        </a:rPr>
                        <a:t>System Architecture</a:t>
                      </a:r>
                      <a:r>
                        <a:rPr lang="en-ZA" sz="2000" baseline="0" dirty="0" smtClean="0">
                          <a:latin typeface="Times New Roman" pitchFamily="18" charset="0"/>
                          <a:cs typeface="Times New Roman" pitchFamily="18" charset="0"/>
                        </a:rPr>
                        <a:t> User interface specification, Creating Mesh Network</a:t>
                      </a:r>
                    </a:p>
                    <a:p>
                      <a:r>
                        <a:rPr lang="en-ZA" sz="2000" baseline="0" dirty="0" smtClean="0">
                          <a:latin typeface="Times New Roman" pitchFamily="18" charset="0"/>
                          <a:cs typeface="Times New Roman" pitchFamily="18" charset="0"/>
                        </a:rPr>
                        <a:t>Setting-up Mesh Nodes,</a:t>
                      </a:r>
                    </a:p>
                    <a:p>
                      <a:r>
                        <a:rPr lang="en-ZA" sz="2000" baseline="0" dirty="0" smtClean="0">
                          <a:latin typeface="Times New Roman" pitchFamily="18" charset="0"/>
                          <a:cs typeface="Times New Roman" pitchFamily="18" charset="0"/>
                        </a:rPr>
                        <a:t>Designing and Configuration the batman-</a:t>
                      </a:r>
                      <a:r>
                        <a:rPr lang="en-ZA" sz="2000" baseline="0" dirty="0" err="1" smtClean="0">
                          <a:latin typeface="Times New Roman" pitchFamily="18" charset="0"/>
                          <a:cs typeface="Times New Roman" pitchFamily="18" charset="0"/>
                        </a:rPr>
                        <a:t>adv</a:t>
                      </a:r>
                      <a:r>
                        <a:rPr lang="en-ZA" sz="2000" baseline="0" dirty="0" smtClean="0">
                          <a:latin typeface="Times New Roman" pitchFamily="18" charset="0"/>
                          <a:cs typeface="Times New Roman" pitchFamily="18" charset="0"/>
                        </a:rPr>
                        <a:t> routing protocol on MP</a:t>
                      </a:r>
                      <a:endParaRPr lang="en-ZA" sz="2000" dirty="0">
                        <a:latin typeface="Times New Roman" pitchFamily="18" charset="0"/>
                        <a:cs typeface="Times New Roman" pitchFamily="18" charset="0"/>
                      </a:endParaRPr>
                    </a:p>
                  </a:txBody>
                  <a:tcPr/>
                </a:tc>
              </a:tr>
              <a:tr h="1676400">
                <a:tc>
                  <a:txBody>
                    <a:bodyPr/>
                    <a:lstStyle/>
                    <a:p>
                      <a:pPr algn="ctr"/>
                      <a:r>
                        <a:rPr lang="en-ZA" sz="2000" dirty="0" smtClean="0">
                          <a:latin typeface="Times New Roman" pitchFamily="18" charset="0"/>
                          <a:cs typeface="Times New Roman" pitchFamily="18" charset="0"/>
                        </a:rPr>
                        <a:t>Term</a:t>
                      </a:r>
                      <a:r>
                        <a:rPr lang="en-ZA" sz="2000" baseline="0" dirty="0" smtClean="0">
                          <a:latin typeface="Times New Roman" pitchFamily="18" charset="0"/>
                          <a:cs typeface="Times New Roman" pitchFamily="18" charset="0"/>
                        </a:rPr>
                        <a:t> 3</a:t>
                      </a:r>
                    </a:p>
                    <a:p>
                      <a:pPr marL="0" marR="0" indent="0" algn="ctr" defTabSz="914400" rtl="0" eaLnBrk="1" fontAlgn="auto" latinLnBrk="0" hangingPunct="1">
                        <a:lnSpc>
                          <a:spcPct val="100000"/>
                        </a:lnSpc>
                        <a:spcBef>
                          <a:spcPts val="0"/>
                        </a:spcBef>
                        <a:spcAft>
                          <a:spcPts val="0"/>
                        </a:spcAft>
                        <a:buClrTx/>
                        <a:buSzTx/>
                        <a:buFontTx/>
                        <a:buNone/>
                        <a:tabLst/>
                        <a:defRPr/>
                      </a:pPr>
                      <a:r>
                        <a:rPr lang="en-ZA" sz="2000" dirty="0" smtClean="0">
                          <a:latin typeface="Times New Roman" pitchFamily="18" charset="0"/>
                          <a:cs typeface="Times New Roman" pitchFamily="18" charset="0"/>
                        </a:rPr>
                        <a:t>Implementation</a:t>
                      </a:r>
                      <a:r>
                        <a:rPr lang="en-ZA" sz="2000" baseline="0" dirty="0" smtClean="0">
                          <a:latin typeface="Times New Roman" pitchFamily="18" charset="0"/>
                          <a:cs typeface="Times New Roman" pitchFamily="18" charset="0"/>
                        </a:rPr>
                        <a:t> and coding</a:t>
                      </a:r>
                      <a:endParaRPr lang="en-ZA" sz="2000" dirty="0" smtClean="0">
                        <a:latin typeface="Times New Roman" pitchFamily="18" charset="0"/>
                        <a:cs typeface="Times New Roman" pitchFamily="18" charset="0"/>
                      </a:endParaRPr>
                    </a:p>
                    <a:p>
                      <a:pPr algn="ctr"/>
                      <a:endParaRPr lang="en-ZA" sz="2000" dirty="0">
                        <a:latin typeface="Times New Roman" pitchFamily="18" charset="0"/>
                        <a:cs typeface="Times New Roman" pitchFamily="18" charset="0"/>
                      </a:endParaRPr>
                    </a:p>
                  </a:txBody>
                  <a:tcPr/>
                </a:tc>
                <a:tc>
                  <a:txBody>
                    <a:bodyPr/>
                    <a:lstStyle/>
                    <a:p>
                      <a:r>
                        <a:rPr lang="en-ZA" sz="2000" dirty="0" smtClean="0">
                          <a:latin typeface="Times New Roman" pitchFamily="18" charset="0"/>
                          <a:cs typeface="Times New Roman" pitchFamily="18" charset="0"/>
                        </a:rPr>
                        <a:t>Further research to re-modify</a:t>
                      </a:r>
                      <a:r>
                        <a:rPr lang="en-ZA" sz="2000" baseline="0" dirty="0" smtClean="0">
                          <a:latin typeface="Times New Roman" pitchFamily="18" charset="0"/>
                          <a:cs typeface="Times New Roman" pitchFamily="18" charset="0"/>
                        </a:rPr>
                        <a:t> Carlos Script for project implementation to log  </a:t>
                      </a:r>
                      <a:r>
                        <a:rPr lang="en-ZA" sz="2000" baseline="0" dirty="0" err="1" smtClean="0">
                          <a:latin typeface="Times New Roman" pitchFamily="18" charset="0"/>
                          <a:cs typeface="Times New Roman" pitchFamily="18" charset="0"/>
                        </a:rPr>
                        <a:t>realtime</a:t>
                      </a:r>
                      <a:r>
                        <a:rPr lang="en-ZA" sz="2000" baseline="0" dirty="0" smtClean="0">
                          <a:latin typeface="Times New Roman" pitchFamily="18" charset="0"/>
                          <a:cs typeface="Times New Roman" pitchFamily="18" charset="0"/>
                        </a:rPr>
                        <a:t> Network Activity. Capturing Signal received from </a:t>
                      </a:r>
                      <a:r>
                        <a:rPr lang="en-ZA" sz="2000" baseline="0" dirty="0" err="1" smtClean="0">
                          <a:latin typeface="Times New Roman" pitchFamily="18" charset="0"/>
                          <a:cs typeface="Times New Roman" pitchFamily="18" charset="0"/>
                        </a:rPr>
                        <a:t>neighbors</a:t>
                      </a:r>
                      <a:r>
                        <a:rPr lang="en-ZA" sz="2000" baseline="0" dirty="0" smtClean="0">
                          <a:latin typeface="Times New Roman" pitchFamily="18" charset="0"/>
                          <a:cs typeface="Times New Roman" pitchFamily="18" charset="0"/>
                        </a:rPr>
                        <a:t>. Setting gateway bandwidth for Uplink and downlink Speed of the gateway.</a:t>
                      </a:r>
                    </a:p>
                    <a:p>
                      <a:r>
                        <a:rPr lang="en-ZA" sz="2000" baseline="0" dirty="0" smtClean="0">
                          <a:latin typeface="Times New Roman" pitchFamily="18" charset="0"/>
                          <a:cs typeface="Times New Roman" pitchFamily="18" charset="0"/>
                        </a:rPr>
                        <a:t>Setting the Queue Discipline for the Mesh Nodes.</a:t>
                      </a:r>
                    </a:p>
                    <a:p>
                      <a:r>
                        <a:rPr lang="en-ZA" sz="2000" baseline="0" dirty="0" smtClean="0">
                          <a:latin typeface="Times New Roman" pitchFamily="18" charset="0"/>
                          <a:cs typeface="Times New Roman" pitchFamily="18" charset="0"/>
                        </a:rPr>
                        <a:t>Working with the department Mesh Node for easy Integration. E.g. VOIP, and Internet Usage.</a:t>
                      </a:r>
                    </a:p>
                    <a:p>
                      <a:endParaRPr lang="en-ZA" sz="2000" dirty="0">
                        <a:latin typeface="Times New Roman" pitchFamily="18" charset="0"/>
                        <a:cs typeface="Times New Roman" pitchFamily="18" charset="0"/>
                      </a:endParaRPr>
                    </a:p>
                  </a:txBody>
                  <a:tcPr/>
                </a:tc>
              </a:tr>
              <a:tr h="1219200">
                <a:tc>
                  <a:txBody>
                    <a:bodyPr/>
                    <a:lstStyle/>
                    <a:p>
                      <a:pPr algn="ctr"/>
                      <a:r>
                        <a:rPr lang="en-ZA" sz="2000" dirty="0" smtClean="0">
                          <a:latin typeface="Times New Roman" pitchFamily="18" charset="0"/>
                          <a:cs typeface="Times New Roman" pitchFamily="18" charset="0"/>
                        </a:rPr>
                        <a:t>Term 4</a:t>
                      </a:r>
                    </a:p>
                    <a:p>
                      <a:pPr marL="0" marR="0" indent="0" algn="ctr" defTabSz="914400" rtl="0" eaLnBrk="1" fontAlgn="auto" latinLnBrk="0" hangingPunct="1">
                        <a:lnSpc>
                          <a:spcPct val="100000"/>
                        </a:lnSpc>
                        <a:spcBef>
                          <a:spcPts val="0"/>
                        </a:spcBef>
                        <a:spcAft>
                          <a:spcPts val="0"/>
                        </a:spcAft>
                        <a:buClrTx/>
                        <a:buSzTx/>
                        <a:buFontTx/>
                        <a:buNone/>
                        <a:tabLst/>
                        <a:defRPr/>
                      </a:pPr>
                      <a:r>
                        <a:rPr lang="en-ZA" sz="2000" dirty="0" smtClean="0">
                          <a:latin typeface="Times New Roman" pitchFamily="18" charset="0"/>
                          <a:cs typeface="Times New Roman" pitchFamily="18" charset="0"/>
                        </a:rPr>
                        <a:t>Testing</a:t>
                      </a:r>
                      <a:r>
                        <a:rPr lang="en-ZA" sz="2000" baseline="0" dirty="0" smtClean="0">
                          <a:latin typeface="Times New Roman" pitchFamily="18" charset="0"/>
                          <a:cs typeface="Times New Roman" pitchFamily="18" charset="0"/>
                        </a:rPr>
                        <a:t> and Evaluation</a:t>
                      </a:r>
                      <a:endParaRPr lang="en-ZA" sz="2000" dirty="0" smtClean="0">
                        <a:latin typeface="Times New Roman" pitchFamily="18" charset="0"/>
                        <a:cs typeface="Times New Roman" pitchFamily="18" charset="0"/>
                      </a:endParaRPr>
                    </a:p>
                    <a:p>
                      <a:pPr algn="ctr"/>
                      <a:endParaRPr lang="en-ZA" sz="2000" dirty="0">
                        <a:latin typeface="Times New Roman" pitchFamily="18" charset="0"/>
                        <a:cs typeface="Times New Roman" pitchFamily="18" charset="0"/>
                      </a:endParaRPr>
                    </a:p>
                  </a:txBody>
                  <a:tcPr/>
                </a:tc>
                <a:tc>
                  <a:txBody>
                    <a:bodyPr/>
                    <a:lstStyle/>
                    <a:p>
                      <a:r>
                        <a:rPr lang="en-ZA" sz="2000" dirty="0" smtClean="0">
                          <a:latin typeface="Times New Roman" pitchFamily="18" charset="0"/>
                          <a:cs typeface="Times New Roman" pitchFamily="18" charset="0"/>
                        </a:rPr>
                        <a:t>Ability to test the application Remotely</a:t>
                      </a:r>
                    </a:p>
                    <a:p>
                      <a:r>
                        <a:rPr lang="en-ZA" sz="2000" dirty="0" smtClean="0">
                          <a:latin typeface="Times New Roman" pitchFamily="18" charset="0"/>
                          <a:cs typeface="Times New Roman" pitchFamily="18" charset="0"/>
                        </a:rPr>
                        <a:t>Qualitative</a:t>
                      </a:r>
                      <a:r>
                        <a:rPr lang="en-ZA" sz="2000" baseline="0" dirty="0" smtClean="0">
                          <a:latin typeface="Times New Roman" pitchFamily="18" charset="0"/>
                          <a:cs typeface="Times New Roman" pitchFamily="18" charset="0"/>
                        </a:rPr>
                        <a:t> evaluating Method of testing the App.</a:t>
                      </a:r>
                      <a:endParaRPr lang="en-ZA" sz="2000" dirty="0">
                        <a:latin typeface="Times New Roman" pitchFamily="18" charset="0"/>
                        <a:cs typeface="Times New Roman" pitchFamily="18" charset="0"/>
                      </a:endParaRPr>
                    </a:p>
                  </a:txBody>
                  <a:tcPr/>
                </a:tc>
              </a:tr>
            </a:tbl>
          </a:graphicData>
        </a:graphic>
      </p:graphicFrame>
      <p:sp>
        <p:nvSpPr>
          <p:cNvPr id="14" name="TextBox 13"/>
          <p:cNvSpPr txBox="1"/>
          <p:nvPr/>
        </p:nvSpPr>
        <p:spPr>
          <a:xfrm>
            <a:off x="2209800" y="147934"/>
            <a:ext cx="52578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PROJECT PLAN</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031281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95392" y="304800"/>
            <a:ext cx="38862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REFERENCES</a:t>
            </a:r>
            <a:endParaRPr lang="en-US" sz="2400" b="1" dirty="0">
              <a:latin typeface="Times New Roman" pitchFamily="18" charset="0"/>
              <a:cs typeface="Times New Roman" pitchFamily="18" charset="0"/>
            </a:endParaRPr>
          </a:p>
        </p:txBody>
      </p:sp>
      <p:sp>
        <p:nvSpPr>
          <p:cNvPr id="3" name="Rectangle 2"/>
          <p:cNvSpPr/>
          <p:nvPr/>
        </p:nvSpPr>
        <p:spPr>
          <a:xfrm>
            <a:off x="257600" y="1143000"/>
            <a:ext cx="8961783" cy="4708981"/>
          </a:xfrm>
          <a:prstGeom prst="rect">
            <a:avLst/>
          </a:prstGeom>
        </p:spPr>
        <p:txBody>
          <a:bodyPr wrap="square">
            <a:spAutoFit/>
          </a:bodyPr>
          <a:lstStyle/>
          <a:p>
            <a:pPr algn="just">
              <a:lnSpc>
                <a:spcPct val="150000"/>
              </a:lnSpc>
            </a:pPr>
            <a:r>
              <a:rPr lang="en-US" sz="2000" dirty="0">
                <a:latin typeface="Times New Roman" pitchFamily="18" charset="0"/>
                <a:cs typeface="Times New Roman" pitchFamily="18" charset="0"/>
              </a:rPr>
              <a:t>[1] Gillett, T.  Mesh Potato Small Enterprise/ Campus Networks. 2011, page 17</a:t>
            </a:r>
            <a:r>
              <a:rPr lang="en-US" sz="2000" dirty="0" smtClean="0">
                <a:latin typeface="Times New Roman" pitchFamily="18" charset="0"/>
                <a:cs typeface="Times New Roman" pitchFamily="18" charset="0"/>
              </a:rPr>
              <a:t>.</a:t>
            </a:r>
            <a:endParaRPr lang="en-GB" sz="2000" dirty="0" smtClean="0">
              <a:latin typeface="Times New Roman" pitchFamily="18" charset="0"/>
              <a:cs typeface="Times New Roman" pitchFamily="18" charset="0"/>
            </a:endParaRPr>
          </a:p>
          <a:p>
            <a:pPr algn="just">
              <a:lnSpc>
                <a:spcPct val="150000"/>
              </a:lnSpc>
            </a:pPr>
            <a:r>
              <a:rPr lang="en-GB" sz="2000" dirty="0" smtClean="0">
                <a:latin typeface="Times New Roman" pitchFamily="18" charset="0"/>
                <a:cs typeface="Times New Roman" pitchFamily="18" charset="0"/>
              </a:rPr>
              <a:t>[</a:t>
            </a:r>
            <a:r>
              <a:rPr lang="en-GB" sz="2000" dirty="0">
                <a:latin typeface="Times New Roman" pitchFamily="18" charset="0"/>
                <a:cs typeface="Times New Roman" pitchFamily="18" charset="0"/>
              </a:rPr>
              <a:t>2] </a:t>
            </a:r>
            <a:r>
              <a:rPr lang="en-US" sz="2000" dirty="0" err="1">
                <a:latin typeface="Times New Roman" pitchFamily="18" charset="0"/>
                <a:cs typeface="Times New Roman" pitchFamily="18" charset="0"/>
              </a:rPr>
              <a:t>Avallone</a:t>
            </a:r>
            <a:r>
              <a:rPr lang="en-US" sz="2000" dirty="0">
                <a:latin typeface="Times New Roman" pitchFamily="18" charset="0"/>
                <a:cs typeface="Times New Roman" pitchFamily="18" charset="0"/>
              </a:rPr>
              <a:t>, S. et al., 2004. </a:t>
            </a:r>
            <a:r>
              <a:rPr lang="en-US" sz="2000" i="1" dirty="0">
                <a:latin typeface="Times New Roman" pitchFamily="18" charset="0"/>
                <a:cs typeface="Times New Roman" pitchFamily="18" charset="0"/>
              </a:rPr>
              <a:t>D-ITG Distributed Internet Trafﬁc Generator. </a:t>
            </a:r>
            <a:r>
              <a:rPr lang="en-US" sz="2000" dirty="0" err="1">
                <a:latin typeface="Times New Roman" pitchFamily="18" charset="0"/>
                <a:cs typeface="Times New Roman" pitchFamily="18" charset="0"/>
              </a:rPr>
              <a:t>s.l</a:t>
            </a:r>
            <a:r>
              <a:rPr lang="en-US" sz="2000" dirty="0">
                <a:latin typeface="Times New Roman" pitchFamily="18" charset="0"/>
                <a:cs typeface="Times New Roman" pitchFamily="18" charset="0"/>
              </a:rPr>
              <a:t>., IEEE Computer society</a:t>
            </a:r>
            <a:r>
              <a:rPr lang="en-US" sz="2000" dirty="0" smtClean="0">
                <a:latin typeface="Times New Roman" pitchFamily="18" charset="0"/>
                <a:cs typeface="Times New Roman" pitchFamily="18" charset="0"/>
              </a:rPr>
              <a:t>.</a:t>
            </a:r>
          </a:p>
          <a:p>
            <a:pPr algn="just">
              <a:lnSpc>
                <a:spcPct val="150000"/>
              </a:lnSpc>
            </a:pPr>
            <a:r>
              <a:rPr lang="en-US" sz="2000" dirty="0" smtClean="0">
                <a:latin typeface="Times New Roman" pitchFamily="18" charset="0"/>
                <a:cs typeface="Times New Roman" pitchFamily="18" charset="0"/>
              </a:rPr>
              <a:t>[3] </a:t>
            </a:r>
            <a:r>
              <a:rPr lang="en-US" sz="2000" dirty="0">
                <a:latin typeface="Times New Roman" pitchFamily="18" charset="0"/>
                <a:cs typeface="Times New Roman" pitchFamily="18" charset="0"/>
              </a:rPr>
              <a:t>Learning </a:t>
            </a:r>
            <a:r>
              <a:rPr lang="en-US" sz="2000" i="1" dirty="0">
                <a:latin typeface="Times New Roman" pitchFamily="18" charset="0"/>
                <a:cs typeface="Times New Roman" pitchFamily="18" charset="0"/>
              </a:rPr>
              <a:t>b.a.t.m.a.n-adv</a:t>
            </a:r>
            <a:r>
              <a:rPr lang="en-US" sz="2000" dirty="0">
                <a:latin typeface="Times New Roman" pitchFamily="18" charset="0"/>
                <a:cs typeface="Times New Roman" pitchFamily="18" charset="0"/>
              </a:rPr>
              <a:t>,  http://</a:t>
            </a:r>
            <a:r>
              <a:rPr lang="en-US" sz="2000" dirty="0" smtClean="0">
                <a:latin typeface="Times New Roman" pitchFamily="18" charset="0"/>
                <a:cs typeface="Times New Roman" pitchFamily="18" charset="0"/>
              </a:rPr>
              <a:t>www.open-mesh.org/projects/batman-adv/wiki</a:t>
            </a:r>
          </a:p>
          <a:p>
            <a:pPr algn="just">
              <a:lnSpc>
                <a:spcPct val="150000"/>
              </a:lnSpc>
            </a:pPr>
            <a:r>
              <a:rPr lang="en-US" sz="2000" dirty="0" smtClean="0">
                <a:latin typeface="Times New Roman" pitchFamily="18" charset="0"/>
                <a:cs typeface="Times New Roman" pitchFamily="18" charset="0"/>
              </a:rPr>
              <a:t>Accessed  </a:t>
            </a:r>
            <a:r>
              <a:rPr lang="en-US" sz="2000" dirty="0">
                <a:latin typeface="Times New Roman" pitchFamily="18" charset="0"/>
                <a:cs typeface="Times New Roman" pitchFamily="18" charset="0"/>
              </a:rPr>
              <a:t>01 March </a:t>
            </a:r>
            <a:r>
              <a:rPr lang="en-US" sz="2000" dirty="0" smtClean="0">
                <a:latin typeface="Times New Roman" pitchFamily="18" charset="0"/>
                <a:cs typeface="Times New Roman" pitchFamily="18" charset="0"/>
              </a:rPr>
              <a:t>2013</a:t>
            </a:r>
          </a:p>
          <a:p>
            <a:pPr>
              <a:lnSpc>
                <a:spcPct val="150000"/>
              </a:lnSpc>
            </a:pPr>
            <a:r>
              <a:rPr lang="en-US" sz="2000" dirty="0" smtClean="0">
                <a:latin typeface="Times New Roman" pitchFamily="18" charset="0"/>
                <a:cs typeface="Times New Roman" pitchFamily="18" charset="0"/>
              </a:rPr>
              <a:t>[4] </a:t>
            </a:r>
            <a:r>
              <a:rPr lang="en-US" sz="2000" i="1" dirty="0" err="1" smtClean="0">
                <a:latin typeface="Times New Roman" pitchFamily="18" charset="0"/>
                <a:cs typeface="Times New Roman" pitchFamily="18" charset="0"/>
              </a:rPr>
              <a:t>batctl</a:t>
            </a:r>
            <a:r>
              <a:rPr lang="en-US" sz="2000" i="1" dirty="0" smtClean="0">
                <a:latin typeface="Times New Roman" pitchFamily="18" charset="0"/>
                <a:cs typeface="Times New Roman" pitchFamily="18" charset="0"/>
              </a:rPr>
              <a:t> commands</a:t>
            </a:r>
            <a:r>
              <a:rPr lang="en-US" sz="2000" dirty="0" smtClean="0">
                <a:latin typeface="Times New Roman" pitchFamily="18" charset="0"/>
                <a:cs typeface="Times New Roman" pitchFamily="18" charset="0"/>
              </a:rPr>
              <a:t>, http</a:t>
            </a: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downloads.openmesh.org/batman/manpages/batctl.8.html. </a:t>
            </a:r>
          </a:p>
          <a:p>
            <a:pPr>
              <a:lnSpc>
                <a:spcPct val="150000"/>
              </a:lnSpc>
            </a:pPr>
            <a:r>
              <a:rPr lang="en-US" sz="2000" dirty="0" smtClean="0">
                <a:latin typeface="Times New Roman" pitchFamily="18" charset="0"/>
                <a:cs typeface="Times New Roman" pitchFamily="18" charset="0"/>
              </a:rPr>
              <a:t>Access on 24 May 2013</a:t>
            </a:r>
          </a:p>
          <a:p>
            <a:pPr>
              <a:lnSpc>
                <a:spcPct val="150000"/>
              </a:lnSpc>
            </a:pPr>
            <a:r>
              <a:rPr lang="en-US" sz="2000" dirty="0" smtClean="0"/>
              <a:t>[5] </a:t>
            </a:r>
            <a:r>
              <a:rPr lang="en-US" sz="2000" dirty="0" err="1">
                <a:latin typeface="Times New Roman" pitchFamily="18" charset="0"/>
                <a:cs typeface="Times New Roman" pitchFamily="18" charset="0"/>
              </a:rPr>
              <a:t>Badonnel</a:t>
            </a:r>
            <a:r>
              <a:rPr lang="en-US" sz="2000" dirty="0">
                <a:latin typeface="Times New Roman" pitchFamily="18" charset="0"/>
                <a:cs typeface="Times New Roman" pitchFamily="18" charset="0"/>
              </a:rPr>
              <a:t>, R., State, R. and </a:t>
            </a:r>
            <a:r>
              <a:rPr lang="en-US" sz="2000" dirty="0" err="1">
                <a:latin typeface="Times New Roman" pitchFamily="18" charset="0"/>
                <a:cs typeface="Times New Roman" pitchFamily="18" charset="0"/>
              </a:rPr>
              <a:t>Festor</a:t>
            </a:r>
            <a:r>
              <a:rPr lang="en-US" sz="2000" dirty="0">
                <a:latin typeface="Times New Roman" pitchFamily="18" charset="0"/>
                <a:cs typeface="Times New Roman" pitchFamily="18" charset="0"/>
              </a:rPr>
              <a:t>, O. (2005), Management of mobile ad hoc networks: information model and probe-based architecture. Int. J. Network Mgmt., 15: 335–347. </a:t>
            </a:r>
            <a:r>
              <a:rPr lang="en-US" sz="2000" dirty="0" err="1">
                <a:latin typeface="Times New Roman" pitchFamily="18" charset="0"/>
                <a:cs typeface="Times New Roman" pitchFamily="18" charset="0"/>
              </a:rPr>
              <a:t>doi</a:t>
            </a:r>
            <a:r>
              <a:rPr lang="en-US" sz="2000" dirty="0">
                <a:latin typeface="Times New Roman" pitchFamily="18" charset="0"/>
                <a:cs typeface="Times New Roman" pitchFamily="18" charset="0"/>
              </a:rPr>
              <a:t>: 10.1002/nem.577</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1912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09800" y="378767"/>
            <a:ext cx="52578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PROTOTYPE DEMO</a:t>
            </a:r>
            <a:endParaRPr lang="en-US" sz="2400" b="1" dirty="0">
              <a:latin typeface="Times New Roman" pitchFamily="18" charset="0"/>
              <a:cs typeface="Times New Roman" pitchFamily="18" charset="0"/>
            </a:endParaRPr>
          </a:p>
        </p:txBody>
      </p:sp>
      <p:sp>
        <p:nvSpPr>
          <p:cNvPr id="5" name="TextBox 4"/>
          <p:cNvSpPr txBox="1"/>
          <p:nvPr/>
        </p:nvSpPr>
        <p:spPr>
          <a:xfrm>
            <a:off x="128974" y="1600200"/>
            <a:ext cx="8557023" cy="830997"/>
          </a:xfrm>
          <a:prstGeom prst="rect">
            <a:avLst/>
          </a:prstGeom>
          <a:noFill/>
        </p:spPr>
        <p:txBody>
          <a:bodyPr wrap="none" rtlCol="0">
            <a:spAutoFit/>
          </a:bodyPr>
          <a:lstStyle/>
          <a:p>
            <a:pPr marL="285750" indent="-285750">
              <a:buFont typeface="Wingdings" pitchFamily="2" charset="2"/>
              <a:buChar char="v"/>
            </a:pPr>
            <a:r>
              <a:rPr lang="en-GB" sz="2400" dirty="0">
                <a:latin typeface="Times New Roman" pitchFamily="18" charset="0"/>
                <a:ea typeface="WenQuanYi Micro Hei"/>
                <a:cs typeface="Times New Roman" pitchFamily="18" charset="0"/>
              </a:rPr>
              <a:t>Testing quality of service</a:t>
            </a:r>
          </a:p>
          <a:p>
            <a:pPr marL="285750" indent="-285750">
              <a:buFont typeface="Wingdings" pitchFamily="2" charset="2"/>
              <a:buChar char="v"/>
            </a:pPr>
            <a:r>
              <a:rPr lang="en-US" sz="2400" dirty="0" smtClean="0">
                <a:latin typeface="Times New Roman" pitchFamily="18" charset="0"/>
                <a:ea typeface="WenQuanYi Micro Hei"/>
                <a:cs typeface="Times New Roman" pitchFamily="18" charset="0"/>
              </a:rPr>
              <a:t>Using the </a:t>
            </a:r>
            <a:r>
              <a:rPr lang="en-US" sz="2400" dirty="0">
                <a:latin typeface="Times New Roman" pitchFamily="18" charset="0"/>
                <a:cs typeface="Times New Roman" pitchFamily="18" charset="0"/>
              </a:rPr>
              <a:t>D-ITG </a:t>
            </a:r>
            <a:r>
              <a:rPr lang="en-US" sz="2400" dirty="0" smtClean="0">
                <a:latin typeface="Times New Roman" pitchFamily="18" charset="0"/>
                <a:cs typeface="Times New Roman" pitchFamily="18" charset="0"/>
              </a:rPr>
              <a:t>to </a:t>
            </a:r>
            <a:r>
              <a:rPr lang="en-US" sz="2400" dirty="0" smtClean="0">
                <a:latin typeface="Times New Roman" pitchFamily="18" charset="0"/>
                <a:cs typeface="Times New Roman" pitchFamily="18" charset="0"/>
              </a:rPr>
              <a:t>generate traffic and send to</a:t>
            </a:r>
            <a:r>
              <a:rPr lang="en-US" sz="2400" dirty="0" smtClean="0">
                <a:latin typeface="Times New Roman" pitchFamily="18" charset="0"/>
                <a:ea typeface="WenQuanYi Micro Hei"/>
                <a:cs typeface="Times New Roman" pitchFamily="18" charset="0"/>
              </a:rPr>
              <a:t> mesh networks</a:t>
            </a:r>
            <a:endParaRPr lang="en-US" sz="2400" dirty="0">
              <a:latin typeface="Times New Roman" pitchFamily="18" charset="0"/>
              <a:cs typeface="Times New Roman" pitchFamily="18" charset="0"/>
            </a:endParaRPr>
          </a:p>
        </p:txBody>
      </p:sp>
      <p:sp>
        <p:nvSpPr>
          <p:cNvPr id="2" name="TextBox 1"/>
          <p:cNvSpPr txBox="1"/>
          <p:nvPr/>
        </p:nvSpPr>
        <p:spPr>
          <a:xfrm>
            <a:off x="1524000" y="3184555"/>
            <a:ext cx="19050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035610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7420"/>
          <a:stretch/>
        </p:blipFill>
        <p:spPr bwMode="auto">
          <a:xfrm>
            <a:off x="990600" y="1143000"/>
            <a:ext cx="7543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209800" y="378767"/>
            <a:ext cx="52578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CONCLUSION</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052416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1145844"/>
            <a:ext cx="8077200" cy="3349956"/>
          </a:xfrm>
          <a:prstGeom prst="rect">
            <a:avLst/>
          </a:prstGeom>
        </p:spPr>
        <p:txBody>
          <a:bodyPr wrap="square">
            <a:spAutoFit/>
          </a:bodyPr>
          <a:lstStyle/>
          <a:p>
            <a:pPr>
              <a:lnSpc>
                <a:spcPct val="150000"/>
              </a:lnSpc>
            </a:pPr>
            <a:r>
              <a:rPr lang="en-US" sz="2400" dirty="0" smtClean="0">
                <a:latin typeface="Times New Roman" pitchFamily="18" charset="0"/>
                <a:cs typeface="Times New Roman" pitchFamily="18" charset="0"/>
              </a:rPr>
              <a:t>This project aim at;</a:t>
            </a:r>
            <a:endParaRPr lang="en-US" sz="2400" dirty="0">
              <a:latin typeface="Times New Roman" pitchFamily="18" charset="0"/>
              <a:cs typeface="Times New Roman" pitchFamily="18" charset="0"/>
            </a:endParaRPr>
          </a:p>
          <a:p>
            <a:pPr marL="285750" indent="-285750">
              <a:lnSpc>
                <a:spcPct val="150000"/>
              </a:lnSpc>
              <a:buFont typeface="Wingdings" pitchFamily="2" charset="2"/>
              <a:buChar char="v"/>
            </a:pPr>
            <a:r>
              <a:rPr lang="en-US" sz="2400" dirty="0" smtClean="0">
                <a:latin typeface="Times New Roman" pitchFamily="18" charset="0"/>
                <a:cs typeface="Times New Roman" pitchFamily="18" charset="0"/>
              </a:rPr>
              <a:t> Minimize the storage capacity of the mesh potatoes when outputting data information for decision making process </a:t>
            </a:r>
            <a:endParaRPr lang="en-US" sz="2400" dirty="0">
              <a:latin typeface="Times New Roman" pitchFamily="18" charset="0"/>
              <a:cs typeface="Times New Roman" pitchFamily="18" charset="0"/>
            </a:endParaRPr>
          </a:p>
          <a:p>
            <a:pPr marL="285750" indent="-285750">
              <a:lnSpc>
                <a:spcPct val="150000"/>
              </a:lnSpc>
              <a:buFont typeface="Wingdings" pitchFamily="2" charset="2"/>
              <a:buChar char="v"/>
            </a:pPr>
            <a:r>
              <a:rPr lang="en-US" sz="2400" dirty="0" smtClean="0">
                <a:latin typeface="Times New Roman" pitchFamily="18" charset="0"/>
                <a:cs typeface="Times New Roman" pitchFamily="18" charset="0"/>
              </a:rPr>
              <a:t> Frequently checking the values and/or mechanisms to compress the data explored before sending it to the database server.</a:t>
            </a:r>
            <a:endParaRPr lang="en-US" sz="2400" dirty="0">
              <a:latin typeface="Times New Roman" pitchFamily="18" charset="0"/>
              <a:cs typeface="Times New Roman" pitchFamily="18" charset="0"/>
            </a:endParaRPr>
          </a:p>
        </p:txBody>
      </p:sp>
      <p:sp>
        <p:nvSpPr>
          <p:cNvPr id="5" name="TextBox 4"/>
          <p:cNvSpPr txBox="1"/>
          <p:nvPr/>
        </p:nvSpPr>
        <p:spPr>
          <a:xfrm>
            <a:off x="1524000" y="304800"/>
            <a:ext cx="6248400" cy="4616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PROJECT GOALS REMINDER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695343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19400" y="1295400"/>
            <a:ext cx="3200400" cy="838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ysClr val="windowText" lastClr="000000"/>
                </a:solidFill>
                <a:latin typeface="Times New Roman" pitchFamily="18" charset="0"/>
                <a:cs typeface="Times New Roman" pitchFamily="18" charset="0"/>
              </a:rPr>
              <a:t>FRONTEND APPLICATION</a:t>
            </a:r>
            <a:endParaRPr lang="en-US" b="1" dirty="0">
              <a:solidFill>
                <a:sysClr val="windowText" lastClr="000000"/>
              </a:solidFill>
              <a:latin typeface="Times New Roman" pitchFamily="18" charset="0"/>
              <a:cs typeface="Times New Roman" pitchFamily="18" charset="0"/>
            </a:endParaRPr>
          </a:p>
        </p:txBody>
      </p:sp>
      <p:sp>
        <p:nvSpPr>
          <p:cNvPr id="7" name="Rounded Rectangle 6"/>
          <p:cNvSpPr/>
          <p:nvPr/>
        </p:nvSpPr>
        <p:spPr>
          <a:xfrm>
            <a:off x="2819400" y="3048000"/>
            <a:ext cx="3200400" cy="838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ysClr val="windowText" lastClr="000000"/>
                </a:solidFill>
                <a:latin typeface="Times New Roman" pitchFamily="18" charset="0"/>
                <a:cs typeface="Times New Roman" pitchFamily="18" charset="0"/>
              </a:rPr>
              <a:t>BACKEND SERVER (MONITORING SYS)</a:t>
            </a:r>
            <a:endParaRPr lang="en-US" b="1" dirty="0">
              <a:solidFill>
                <a:sysClr val="windowText" lastClr="000000"/>
              </a:solidFill>
              <a:latin typeface="Times New Roman" pitchFamily="18" charset="0"/>
              <a:cs typeface="Times New Roman" pitchFamily="18" charset="0"/>
            </a:endParaRPr>
          </a:p>
        </p:txBody>
      </p:sp>
      <p:sp>
        <p:nvSpPr>
          <p:cNvPr id="9" name="Down Arrow 8"/>
          <p:cNvSpPr/>
          <p:nvPr/>
        </p:nvSpPr>
        <p:spPr>
          <a:xfrm rot="10800000">
            <a:off x="3076852" y="3906078"/>
            <a:ext cx="607671" cy="9144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solidFill>
                <a:sysClr val="windowText" lastClr="000000"/>
              </a:solidFill>
              <a:latin typeface="Times New Roman" pitchFamily="18" charset="0"/>
              <a:cs typeface="Times New Roman" pitchFamily="18" charset="0"/>
            </a:endParaRPr>
          </a:p>
        </p:txBody>
      </p:sp>
      <p:sp>
        <p:nvSpPr>
          <p:cNvPr id="11" name="Rounded Rectangle 10"/>
          <p:cNvSpPr/>
          <p:nvPr/>
        </p:nvSpPr>
        <p:spPr>
          <a:xfrm>
            <a:off x="2819400" y="4820478"/>
            <a:ext cx="3200400" cy="838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solidFill>
                  <a:sysClr val="windowText" lastClr="000000"/>
                </a:solidFill>
                <a:latin typeface="Times New Roman" pitchFamily="18" charset="0"/>
                <a:cs typeface="Times New Roman" pitchFamily="18" charset="0"/>
              </a:rPr>
              <a:t>ROUTING PROTOCOL</a:t>
            </a:r>
            <a:endParaRPr lang="en-US" b="1" dirty="0">
              <a:solidFill>
                <a:sysClr val="windowText" lastClr="000000"/>
              </a:solidFill>
              <a:latin typeface="Times New Roman" pitchFamily="18" charset="0"/>
              <a:cs typeface="Times New Roman" pitchFamily="18" charset="0"/>
            </a:endParaRPr>
          </a:p>
          <a:p>
            <a:pPr algn="ctr"/>
            <a:r>
              <a:rPr lang="en-US" b="1" dirty="0" smtClean="0">
                <a:solidFill>
                  <a:sysClr val="windowText" lastClr="000000"/>
                </a:solidFill>
                <a:latin typeface="Times New Roman" pitchFamily="18" charset="0"/>
                <a:cs typeface="Times New Roman" pitchFamily="18" charset="0"/>
              </a:rPr>
              <a:t>(BATMAN-ADV)</a:t>
            </a:r>
            <a:endParaRPr lang="en-US" b="1" dirty="0">
              <a:solidFill>
                <a:sysClr val="windowText" lastClr="000000"/>
              </a:solidFill>
              <a:latin typeface="Times New Roman" pitchFamily="18" charset="0"/>
              <a:cs typeface="Times New Roman" pitchFamily="18" charset="0"/>
            </a:endParaRPr>
          </a:p>
        </p:txBody>
      </p:sp>
      <p:sp>
        <p:nvSpPr>
          <p:cNvPr id="12" name="TextBox 11"/>
          <p:cNvSpPr txBox="1"/>
          <p:nvPr/>
        </p:nvSpPr>
        <p:spPr>
          <a:xfrm>
            <a:off x="1078230" y="228600"/>
            <a:ext cx="67818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solidFill>
                  <a:sysClr val="windowText" lastClr="000000"/>
                </a:solidFill>
                <a:latin typeface="Times New Roman" pitchFamily="18" charset="0"/>
                <a:cs typeface="Times New Roman" pitchFamily="18" charset="0"/>
              </a:rPr>
              <a:t>DESIGN OVERVIEW OF THE PROJECT INTEGRATION</a:t>
            </a:r>
            <a:endParaRPr lang="en-US" sz="2400" b="1" dirty="0">
              <a:solidFill>
                <a:sysClr val="windowText" lastClr="000000"/>
              </a:solidFill>
              <a:latin typeface="Times New Roman" pitchFamily="18" charset="0"/>
              <a:cs typeface="Times New Roman" pitchFamily="18" charset="0"/>
            </a:endParaRPr>
          </a:p>
        </p:txBody>
      </p:sp>
      <p:sp>
        <p:nvSpPr>
          <p:cNvPr id="13" name="Down Arrow 12"/>
          <p:cNvSpPr/>
          <p:nvPr/>
        </p:nvSpPr>
        <p:spPr>
          <a:xfrm rot="10800000">
            <a:off x="4878729" y="3886200"/>
            <a:ext cx="607671" cy="9144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solidFill>
                <a:sysClr val="windowText" lastClr="000000"/>
              </a:solidFill>
              <a:latin typeface="Times New Roman" pitchFamily="18" charset="0"/>
              <a:cs typeface="Times New Roman" pitchFamily="18" charset="0"/>
            </a:endParaRPr>
          </a:p>
        </p:txBody>
      </p:sp>
      <p:sp>
        <p:nvSpPr>
          <p:cNvPr id="14" name="Down Arrow 13"/>
          <p:cNvSpPr/>
          <p:nvPr/>
        </p:nvSpPr>
        <p:spPr>
          <a:xfrm rot="10800000">
            <a:off x="3049929" y="2133600"/>
            <a:ext cx="607671" cy="9144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solidFill>
                <a:sysClr val="windowText" lastClr="000000"/>
              </a:solidFill>
              <a:latin typeface="Times New Roman" pitchFamily="18" charset="0"/>
              <a:cs typeface="Times New Roman" pitchFamily="18" charset="0"/>
            </a:endParaRPr>
          </a:p>
        </p:txBody>
      </p:sp>
      <p:sp>
        <p:nvSpPr>
          <p:cNvPr id="15" name="Down Arrow 14"/>
          <p:cNvSpPr/>
          <p:nvPr/>
        </p:nvSpPr>
        <p:spPr>
          <a:xfrm rot="10800000">
            <a:off x="4876800" y="2133599"/>
            <a:ext cx="607671" cy="9144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solidFill>
                <a:sysClr val="windowText" lastClr="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49513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147935"/>
            <a:ext cx="7315200" cy="80021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300" b="1" dirty="0" smtClean="0">
                <a:latin typeface="Times New Roman" pitchFamily="18" charset="0"/>
                <a:cs typeface="Times New Roman" pitchFamily="18" charset="0"/>
              </a:rPr>
              <a:t>DESIGN INTERACTION BETWEEN PCs AND MESH DEVICE (ADVANCED COMMAND LINE) [1]</a:t>
            </a:r>
            <a:endParaRPr lang="en-US" sz="2300" b="1" dirty="0">
              <a:latin typeface="Times New Roman" pitchFamily="18" charset="0"/>
              <a:cs typeface="Times New Roman" pitchFamily="18" charset="0"/>
            </a:endParaRPr>
          </a:p>
        </p:txBody>
      </p:sp>
      <p:grpSp>
        <p:nvGrpSpPr>
          <p:cNvPr id="2" name="Group 1"/>
          <p:cNvGrpSpPr/>
          <p:nvPr/>
        </p:nvGrpSpPr>
        <p:grpSpPr>
          <a:xfrm>
            <a:off x="152400" y="1600200"/>
            <a:ext cx="8686801" cy="3694331"/>
            <a:chOff x="304799" y="1524000"/>
            <a:chExt cx="8686801" cy="3694331"/>
          </a:xfrm>
        </p:grpSpPr>
        <p:sp>
          <p:nvSpPr>
            <p:cNvPr id="6" name="Rectangle 5"/>
            <p:cNvSpPr/>
            <p:nvPr/>
          </p:nvSpPr>
          <p:spPr>
            <a:xfrm>
              <a:off x="2743200" y="1524000"/>
              <a:ext cx="3048000" cy="45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PCs</a:t>
              </a:r>
              <a:endParaRPr lang="en-US" dirty="0"/>
            </a:p>
          </p:txBody>
        </p:sp>
        <p:sp>
          <p:nvSpPr>
            <p:cNvPr id="7" name="Down Arrow 6"/>
            <p:cNvSpPr/>
            <p:nvPr/>
          </p:nvSpPr>
          <p:spPr>
            <a:xfrm>
              <a:off x="3200400" y="2057400"/>
              <a:ext cx="304800" cy="7620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Up Arrow 7"/>
            <p:cNvSpPr/>
            <p:nvPr/>
          </p:nvSpPr>
          <p:spPr>
            <a:xfrm>
              <a:off x="4876800" y="2065116"/>
              <a:ext cx="304800" cy="76200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8"/>
            <p:cNvSpPr/>
            <p:nvPr/>
          </p:nvSpPr>
          <p:spPr>
            <a:xfrm>
              <a:off x="2819400" y="2986268"/>
              <a:ext cx="3048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SECN running the configuration setting</a:t>
              </a:r>
              <a:endParaRPr lang="en-US" dirty="0"/>
            </a:p>
          </p:txBody>
        </p:sp>
        <p:sp>
          <p:nvSpPr>
            <p:cNvPr id="10" name="Down Arrow 9"/>
            <p:cNvSpPr/>
            <p:nvPr/>
          </p:nvSpPr>
          <p:spPr>
            <a:xfrm>
              <a:off x="3200400" y="3733800"/>
              <a:ext cx="304800" cy="76200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Up Arrow 10"/>
            <p:cNvSpPr/>
            <p:nvPr/>
          </p:nvSpPr>
          <p:spPr>
            <a:xfrm>
              <a:off x="4896091" y="3733800"/>
              <a:ext cx="304800" cy="76200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2819400" y="4572000"/>
              <a:ext cx="3048000"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Routing Protocol e.g. </a:t>
              </a:r>
              <a:r>
                <a:rPr lang="en-US" dirty="0" err="1" smtClean="0"/>
                <a:t>b.a.t.m.a.n-adv</a:t>
              </a:r>
              <a:endParaRPr lang="en-US" dirty="0"/>
            </a:p>
          </p:txBody>
        </p:sp>
        <p:sp>
          <p:nvSpPr>
            <p:cNvPr id="13" name="TextBox 12"/>
            <p:cNvSpPr txBox="1"/>
            <p:nvPr/>
          </p:nvSpPr>
          <p:spPr>
            <a:xfrm>
              <a:off x="304800" y="1524000"/>
              <a:ext cx="2438400" cy="646331"/>
            </a:xfrm>
            <a:prstGeom prst="rect">
              <a:avLst/>
            </a:prstGeom>
            <a:noFill/>
          </p:spPr>
          <p:txBody>
            <a:bodyPr wrap="square" rtlCol="0">
              <a:spAutoFit/>
            </a:bodyPr>
            <a:lstStyle/>
            <a:p>
              <a:r>
                <a:rPr lang="en-US" dirty="0" smtClean="0"/>
                <a:t>1. </a:t>
              </a:r>
              <a:r>
                <a:rPr lang="en-US" dirty="0" err="1" smtClean="0"/>
                <a:t>ssh</a:t>
              </a:r>
              <a:r>
                <a:rPr lang="en-US" dirty="0" smtClean="0"/>
                <a:t>/telnet to the MP</a:t>
              </a:r>
              <a:endParaRPr lang="en-US" dirty="0"/>
            </a:p>
          </p:txBody>
        </p:sp>
        <p:sp>
          <p:nvSpPr>
            <p:cNvPr id="14" name="TextBox 13"/>
            <p:cNvSpPr txBox="1"/>
            <p:nvPr/>
          </p:nvSpPr>
          <p:spPr>
            <a:xfrm>
              <a:off x="304799" y="2986268"/>
              <a:ext cx="2250311" cy="646331"/>
            </a:xfrm>
            <a:prstGeom prst="rect">
              <a:avLst/>
            </a:prstGeom>
            <a:noFill/>
          </p:spPr>
          <p:txBody>
            <a:bodyPr wrap="square" rtlCol="0">
              <a:spAutoFit/>
            </a:bodyPr>
            <a:lstStyle/>
            <a:p>
              <a:r>
                <a:rPr lang="en-US" dirty="0" smtClean="0"/>
                <a:t>2. SECN terminal invoke</a:t>
              </a:r>
              <a:endParaRPr lang="en-US" dirty="0"/>
            </a:p>
          </p:txBody>
        </p:sp>
        <p:sp>
          <p:nvSpPr>
            <p:cNvPr id="15" name="TextBox 14"/>
            <p:cNvSpPr txBox="1"/>
            <p:nvPr/>
          </p:nvSpPr>
          <p:spPr>
            <a:xfrm>
              <a:off x="304800" y="4572000"/>
              <a:ext cx="2250311" cy="646331"/>
            </a:xfrm>
            <a:prstGeom prst="rect">
              <a:avLst/>
            </a:prstGeom>
            <a:noFill/>
          </p:spPr>
          <p:txBody>
            <a:bodyPr wrap="square" rtlCol="0">
              <a:spAutoFit/>
            </a:bodyPr>
            <a:lstStyle/>
            <a:p>
              <a:r>
                <a:rPr lang="en-US" dirty="0"/>
                <a:t>3</a:t>
              </a:r>
              <a:r>
                <a:rPr lang="en-US" dirty="0" smtClean="0"/>
                <a:t>. Query the MP device for its data </a:t>
              </a:r>
              <a:endParaRPr lang="en-US" dirty="0"/>
            </a:p>
          </p:txBody>
        </p:sp>
        <p:sp>
          <p:nvSpPr>
            <p:cNvPr id="16" name="TextBox 15"/>
            <p:cNvSpPr txBox="1"/>
            <p:nvPr/>
          </p:nvSpPr>
          <p:spPr>
            <a:xfrm>
              <a:off x="6019800" y="4572000"/>
              <a:ext cx="2819400" cy="646331"/>
            </a:xfrm>
            <a:prstGeom prst="rect">
              <a:avLst/>
            </a:prstGeom>
            <a:noFill/>
          </p:spPr>
          <p:txBody>
            <a:bodyPr wrap="square" rtlCol="0">
              <a:spAutoFit/>
            </a:bodyPr>
            <a:lstStyle/>
            <a:p>
              <a:r>
                <a:rPr lang="en-US" dirty="0" smtClean="0"/>
                <a:t>4. MP devices returned its data for viewing </a:t>
              </a:r>
              <a:endParaRPr lang="en-US" dirty="0"/>
            </a:p>
          </p:txBody>
        </p:sp>
        <p:sp>
          <p:nvSpPr>
            <p:cNvPr id="17" name="TextBox 16"/>
            <p:cNvSpPr txBox="1"/>
            <p:nvPr/>
          </p:nvSpPr>
          <p:spPr>
            <a:xfrm>
              <a:off x="6096000" y="2886670"/>
              <a:ext cx="2895600" cy="923330"/>
            </a:xfrm>
            <a:prstGeom prst="rect">
              <a:avLst/>
            </a:prstGeom>
            <a:noFill/>
          </p:spPr>
          <p:txBody>
            <a:bodyPr wrap="square" rtlCol="0">
              <a:spAutoFit/>
            </a:bodyPr>
            <a:lstStyle/>
            <a:p>
              <a:r>
                <a:rPr lang="en-US" dirty="0"/>
                <a:t>5</a:t>
              </a:r>
              <a:r>
                <a:rPr lang="en-US" dirty="0" smtClean="0"/>
                <a:t>. SECN aggregate this data into one data structure</a:t>
              </a:r>
              <a:endParaRPr lang="en-US" dirty="0"/>
            </a:p>
          </p:txBody>
        </p:sp>
        <p:sp>
          <p:nvSpPr>
            <p:cNvPr id="18" name="TextBox 17"/>
            <p:cNvSpPr txBox="1"/>
            <p:nvPr/>
          </p:nvSpPr>
          <p:spPr>
            <a:xfrm>
              <a:off x="6019800" y="1524000"/>
              <a:ext cx="2743200" cy="646331"/>
            </a:xfrm>
            <a:prstGeom prst="rect">
              <a:avLst/>
            </a:prstGeom>
            <a:noFill/>
          </p:spPr>
          <p:txBody>
            <a:bodyPr wrap="square" rtlCol="0">
              <a:spAutoFit/>
            </a:bodyPr>
            <a:lstStyle/>
            <a:p>
              <a:r>
                <a:rPr lang="en-US" dirty="0" smtClean="0"/>
                <a:t>6. PCs, can send and received packet. </a:t>
              </a:r>
              <a:endParaRPr lang="en-US" dirty="0"/>
            </a:p>
          </p:txBody>
        </p:sp>
      </p:gr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85800"/>
            <a:ext cx="838200" cy="88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5" descr="C:\Users\boraton2003\Desktop\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5800" y="921216"/>
            <a:ext cx="762000" cy="755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393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47935"/>
            <a:ext cx="73152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HOW THE B.A.T.M.A.N-ADV ROUTING PROTOCOL WORKS</a:t>
            </a:r>
            <a:endParaRPr lang="en-US" sz="2400" b="1" dirty="0">
              <a:latin typeface="Times New Roman" pitchFamily="18" charset="0"/>
              <a:cs typeface="Times New Roman" pitchFamily="18" charset="0"/>
            </a:endParaRPr>
          </a:p>
        </p:txBody>
      </p:sp>
      <p:sp>
        <p:nvSpPr>
          <p:cNvPr id="9" name="Rectangle 8"/>
          <p:cNvSpPr/>
          <p:nvPr/>
        </p:nvSpPr>
        <p:spPr>
          <a:xfrm>
            <a:off x="609600" y="1371600"/>
            <a:ext cx="7772400" cy="3785652"/>
          </a:xfrm>
          <a:prstGeom prst="rect">
            <a:avLst/>
          </a:prstGeom>
        </p:spPr>
        <p:txBody>
          <a:bodyPr wrap="square">
            <a:spAutoFit/>
          </a:bodyPr>
          <a:lstStyle/>
          <a:p>
            <a:pPr>
              <a:lnSpc>
                <a:spcPct val="150000"/>
              </a:lnSpc>
            </a:pPr>
            <a:r>
              <a:rPr lang="en-US" sz="2400" dirty="0" err="1">
                <a:latin typeface="Times New Roman" pitchFamily="18" charset="0"/>
                <a:cs typeface="Times New Roman" pitchFamily="18" charset="0"/>
              </a:rPr>
              <a:t>b</a:t>
            </a:r>
            <a:r>
              <a:rPr lang="en-US" sz="2400" dirty="0" err="1" smtClean="0">
                <a:latin typeface="Times New Roman" pitchFamily="18" charset="0"/>
                <a:cs typeface="Times New Roman" pitchFamily="18" charset="0"/>
              </a:rPr>
              <a:t>.a.t.m.a.n-adv</a:t>
            </a:r>
            <a:r>
              <a:rPr lang="en-US" sz="2400" dirty="0" smtClean="0">
                <a:latin typeface="Times New Roman" pitchFamily="18" charset="0"/>
                <a:cs typeface="Times New Roman" pitchFamily="18" charset="0"/>
              </a:rPr>
              <a:t> can be use to determine:</a:t>
            </a:r>
          </a:p>
          <a:p>
            <a:pPr marL="285750" indent="-285750">
              <a:lnSpc>
                <a:spcPct val="150000"/>
              </a:lnSpc>
              <a:buFont typeface="Wingdings" pitchFamily="2" charset="2"/>
              <a:buChar char="v"/>
            </a:pPr>
            <a:r>
              <a:rPr lang="en-US" sz="2400" dirty="0" smtClean="0">
                <a:latin typeface="Times New Roman" pitchFamily="18" charset="0"/>
                <a:cs typeface="Times New Roman" pitchFamily="18" charset="0"/>
              </a:rPr>
              <a:t>The link Quality e.g. </a:t>
            </a:r>
            <a:r>
              <a:rPr lang="en-US" sz="2400" dirty="0" err="1" smtClean="0">
                <a:latin typeface="Times New Roman" pitchFamily="18" charset="0"/>
                <a:cs typeface="Times New Roman" pitchFamily="18" charset="0"/>
              </a:rPr>
              <a:t>batctl</a:t>
            </a:r>
            <a:r>
              <a:rPr lang="en-US" sz="2400" dirty="0" smtClean="0">
                <a:latin typeface="Times New Roman" pitchFamily="18" charset="0"/>
                <a:cs typeface="Times New Roman" pitchFamily="18" charset="0"/>
              </a:rPr>
              <a:t> o (contains </a:t>
            </a:r>
            <a:r>
              <a:rPr lang="en-US" sz="2400" dirty="0">
                <a:latin typeface="Times New Roman" pitchFamily="18" charset="0"/>
                <a:cs typeface="Times New Roman" pitchFamily="18" charset="0"/>
              </a:rPr>
              <a:t>the commands ping, </a:t>
            </a:r>
            <a:r>
              <a:rPr lang="en-US" sz="2400" dirty="0" smtClean="0">
                <a:latin typeface="Times New Roman" pitchFamily="18" charset="0"/>
                <a:cs typeface="Times New Roman" pitchFamily="18" charset="0"/>
              </a:rPr>
              <a:t>trace route, </a:t>
            </a:r>
            <a:r>
              <a:rPr lang="en-US" sz="2400" dirty="0" err="1">
                <a:latin typeface="Times New Roman" pitchFamily="18" charset="0"/>
                <a:cs typeface="Times New Roman" pitchFamily="18" charset="0"/>
              </a:rPr>
              <a:t>tcpdump</a:t>
            </a:r>
            <a:r>
              <a:rPr lang="en-US" sz="2400" dirty="0" smtClean="0">
                <a:latin typeface="Times New Roman" pitchFamily="18" charset="0"/>
                <a:cs typeface="Times New Roman" pitchFamily="18" charset="0"/>
              </a:rPr>
              <a:t>), Node information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cat/</a:t>
            </a:r>
            <a:r>
              <a:rPr lang="en-US" sz="2400" dirty="0" err="1" smtClean="0">
                <a:latin typeface="Times New Roman" pitchFamily="18" charset="0"/>
                <a:cs typeface="Times New Roman" pitchFamily="18" charset="0"/>
              </a:rPr>
              <a:t>etc</a:t>
            </a:r>
            <a:r>
              <a:rPr lang="en-US" sz="2400" dirty="0" smtClean="0">
                <a:latin typeface="Times New Roman" pitchFamily="18" charset="0"/>
                <a:cs typeface="Times New Roman" pitchFamily="18" charset="0"/>
              </a:rPr>
              <a:t>/bat-hosts,</a:t>
            </a:r>
          </a:p>
          <a:p>
            <a:pPr marL="285750" indent="-285750">
              <a:lnSpc>
                <a:spcPct val="150000"/>
              </a:lnSpc>
              <a:buFont typeface="Wingdings" pitchFamily="2" charset="2"/>
              <a:buChar char="v"/>
            </a:pPr>
            <a:r>
              <a:rPr lang="en-US" sz="2400" dirty="0" smtClean="0">
                <a:latin typeface="Times New Roman" pitchFamily="18" charset="0"/>
                <a:cs typeface="Times New Roman" pitchFamily="18" charset="0"/>
              </a:rPr>
              <a:t>Traffic Performance e.g. </a:t>
            </a:r>
            <a:r>
              <a:rPr lang="en-US" sz="2400" dirty="0" err="1" smtClean="0">
                <a:latin typeface="Times New Roman" pitchFamily="18" charset="0"/>
                <a:cs typeface="Times New Roman" pitchFamily="18" charset="0"/>
              </a:rPr>
              <a:t>athstats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ifconfig</a:t>
            </a:r>
            <a:endParaRPr lang="en-US" sz="2400" dirty="0" smtClean="0">
              <a:latin typeface="Times New Roman" pitchFamily="18" charset="0"/>
              <a:cs typeface="Times New Roman" pitchFamily="18" charset="0"/>
            </a:endParaRPr>
          </a:p>
          <a:p>
            <a:pPr marL="285750" indent="-285750">
              <a:lnSpc>
                <a:spcPct val="150000"/>
              </a:lnSpc>
              <a:buFont typeface="Wingdings" pitchFamily="2" charset="2"/>
              <a:buChar char="v"/>
            </a:pPr>
            <a:endParaRPr lang="en-US" sz="2400" dirty="0">
              <a:latin typeface="Times New Roman" pitchFamily="18" charset="0"/>
              <a:cs typeface="Times New Roman" pitchFamily="18" charset="0"/>
            </a:endParaRPr>
          </a:p>
          <a:p>
            <a:pPr marL="285750" indent="-285750">
              <a:buFont typeface="Wingdings" pitchFamily="2" charset="2"/>
              <a:buChar char="v"/>
            </a:pP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35691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47935"/>
            <a:ext cx="73152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HIGH LEVEL DESIGN</a:t>
            </a:r>
          </a:p>
          <a:p>
            <a:pPr algn="ctr"/>
            <a:r>
              <a:rPr lang="en-US" sz="2400" b="1" dirty="0" smtClean="0">
                <a:latin typeface="Times New Roman" pitchFamily="18" charset="0"/>
                <a:cs typeface="Times New Roman" pitchFamily="18" charset="0"/>
              </a:rPr>
              <a:t>DATABASE FOR THE MESH NETWORK9+</a:t>
            </a:r>
            <a:endParaRPr lang="en-US" sz="2400" b="1" dirty="0">
              <a:latin typeface="Times New Roman" pitchFamily="18" charset="0"/>
              <a:cs typeface="Times New Roman" pitchFamily="18" charset="0"/>
            </a:endParaRPr>
          </a:p>
        </p:txBody>
      </p:sp>
      <p:pic>
        <p:nvPicPr>
          <p:cNvPr id="1026" name="Picture 2" descr="C:\Users\boraton2003\Desktop\Hons\projects\Mesh-board.png"/>
          <p:cNvPicPr>
            <a:picLocks noChangeAspect="1" noChangeArrowheads="1"/>
          </p:cNvPicPr>
          <p:nvPr/>
        </p:nvPicPr>
        <p:blipFill rotWithShape="1">
          <a:blip r:embed="rId3">
            <a:extLst>
              <a:ext uri="{28A0092B-C50C-407E-A947-70E740481C1C}">
                <a14:useLocalDpi xmlns:a14="http://schemas.microsoft.com/office/drawing/2010/main" val="0"/>
              </a:ext>
            </a:extLst>
          </a:blip>
          <a:srcRect t="-1" b="67519"/>
          <a:stretch/>
        </p:blipFill>
        <p:spPr bwMode="auto">
          <a:xfrm>
            <a:off x="990600" y="2186609"/>
            <a:ext cx="7010400" cy="368079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62000" y="1258669"/>
            <a:ext cx="7696200" cy="646331"/>
          </a:xfrm>
          <a:prstGeom prst="rect">
            <a:avLst/>
          </a:prstGeom>
          <a:noFill/>
        </p:spPr>
        <p:txBody>
          <a:bodyPr wrap="square" rtlCol="0">
            <a:spAutoFit/>
          </a:bodyPr>
          <a:lstStyle/>
          <a:p>
            <a:r>
              <a:rPr lang="en-US" dirty="0" smtClean="0"/>
              <a:t>The database structure is stored in MeshBoard.sql. The database tables created are “Network” and “Node” [5].</a:t>
            </a:r>
            <a:endParaRPr lang="en-US" dirty="0"/>
          </a:p>
        </p:txBody>
      </p:sp>
    </p:spTree>
    <p:extLst>
      <p:ext uri="{BB962C8B-B14F-4D97-AF65-F5344CB8AC3E}">
        <p14:creationId xmlns:p14="http://schemas.microsoft.com/office/powerpoint/2010/main" val="3327348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47935"/>
            <a:ext cx="73914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LOGICAL ARCHITECTURE VIEW OF THE DATABASE SETUP FOR THE MONITORING</a:t>
            </a:r>
            <a:endParaRPr lang="en-US" sz="2400" b="1" dirty="0">
              <a:latin typeface="Times New Roman" pitchFamily="18" charset="0"/>
              <a:cs typeface="Times New Roman" pitchFamily="18" charset="0"/>
            </a:endParaRPr>
          </a:p>
        </p:txBody>
      </p:sp>
      <p:grpSp>
        <p:nvGrpSpPr>
          <p:cNvPr id="12" name="Group 11"/>
          <p:cNvGrpSpPr/>
          <p:nvPr/>
        </p:nvGrpSpPr>
        <p:grpSpPr>
          <a:xfrm>
            <a:off x="609600" y="1943100"/>
            <a:ext cx="7848600" cy="3538081"/>
            <a:chOff x="609600" y="1943100"/>
            <a:chExt cx="7848600" cy="3538081"/>
          </a:xfrm>
        </p:grpSpPr>
        <p:sp>
          <p:nvSpPr>
            <p:cNvPr id="2" name="Flowchart: Magnetic Disk 1"/>
            <p:cNvSpPr/>
            <p:nvPr/>
          </p:nvSpPr>
          <p:spPr>
            <a:xfrm>
              <a:off x="3605408" y="1943100"/>
              <a:ext cx="2819400" cy="2057400"/>
            </a:xfrm>
            <a:prstGeom prst="flowChartMagneticDisk">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Database Server:</a:t>
              </a:r>
            </a:p>
            <a:p>
              <a:pPr algn="ctr"/>
              <a:r>
                <a:rPr lang="en-US" dirty="0" smtClean="0"/>
                <a:t>‘Network’</a:t>
              </a:r>
            </a:p>
            <a:p>
              <a:pPr algn="ctr"/>
              <a:r>
                <a:rPr lang="en-US" dirty="0" smtClean="0"/>
                <a:t>‘Node’</a:t>
              </a:r>
              <a:endParaRPr lang="en-US" dirty="0"/>
            </a:p>
          </p:txBody>
        </p:sp>
        <p:sp>
          <p:nvSpPr>
            <p:cNvPr id="5" name="Bent Arrow 4"/>
            <p:cNvSpPr/>
            <p:nvPr/>
          </p:nvSpPr>
          <p:spPr>
            <a:xfrm>
              <a:off x="1371600" y="2667000"/>
              <a:ext cx="2233808" cy="838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ounded Rectangle 5"/>
            <p:cNvSpPr/>
            <p:nvPr/>
          </p:nvSpPr>
          <p:spPr>
            <a:xfrm>
              <a:off x="609600" y="3505200"/>
              <a:ext cx="1828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Net-setting</a:t>
              </a:r>
              <a:endParaRPr lang="en-US" dirty="0"/>
            </a:p>
          </p:txBody>
        </p:sp>
        <p:sp>
          <p:nvSpPr>
            <p:cNvPr id="9" name="Bent Arrow 8"/>
            <p:cNvSpPr/>
            <p:nvPr/>
          </p:nvSpPr>
          <p:spPr>
            <a:xfrm rot="16200000">
              <a:off x="5224137" y="3615064"/>
              <a:ext cx="947281" cy="179435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ounded Rectangle 9"/>
            <p:cNvSpPr/>
            <p:nvPr/>
          </p:nvSpPr>
          <p:spPr>
            <a:xfrm>
              <a:off x="6629400" y="4414381"/>
              <a:ext cx="1828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Nodes-</a:t>
              </a:r>
              <a:r>
                <a:rPr lang="en-US" dirty="0" err="1" smtClean="0"/>
                <a:t>Infos</a:t>
              </a:r>
              <a:endParaRPr lang="en-US" dirty="0"/>
            </a:p>
          </p:txBody>
        </p:sp>
      </p:grpSp>
      <p:sp>
        <p:nvSpPr>
          <p:cNvPr id="11" name="Rectangle 10"/>
          <p:cNvSpPr/>
          <p:nvPr/>
        </p:nvSpPr>
        <p:spPr>
          <a:xfrm>
            <a:off x="304800" y="1143000"/>
            <a:ext cx="8686800" cy="830997"/>
          </a:xfrm>
          <a:prstGeom prst="rect">
            <a:avLst/>
          </a:prstGeom>
        </p:spPr>
        <p:txBody>
          <a:bodyPr wrap="square">
            <a:spAutoFit/>
          </a:bodyPr>
          <a:lstStyle/>
          <a:p>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database design </a:t>
            </a:r>
            <a:r>
              <a:rPr lang="en-US" sz="2400" dirty="0">
                <a:latin typeface="Times New Roman" pitchFamily="18" charset="0"/>
                <a:cs typeface="Times New Roman" pitchFamily="18" charset="0"/>
              </a:rPr>
              <a:t>structure uses the view-processor </a:t>
            </a:r>
            <a:r>
              <a:rPr lang="en-US" sz="2400" dirty="0" smtClean="0">
                <a:latin typeface="Times New Roman" pitchFamily="18" charset="0"/>
                <a:cs typeface="Times New Roman" pitchFamily="18" charset="0"/>
              </a:rPr>
              <a:t>logical architecture [5]</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30004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228600"/>
            <a:ext cx="73152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LOW LEVEL DESIGN e.g.</a:t>
            </a:r>
          </a:p>
          <a:p>
            <a:pPr algn="ctr"/>
            <a:r>
              <a:rPr lang="en-US" sz="2400" b="1" dirty="0" smtClean="0">
                <a:latin typeface="Times New Roman" pitchFamily="18" charset="0"/>
                <a:cs typeface="Times New Roman" pitchFamily="18" charset="0"/>
              </a:rPr>
              <a:t>Configuring Mesh Node Interfaces </a:t>
            </a:r>
          </a:p>
        </p:txBody>
      </p:sp>
      <p:sp>
        <p:nvSpPr>
          <p:cNvPr id="6" name="Rectangle 5"/>
          <p:cNvSpPr/>
          <p:nvPr/>
        </p:nvSpPr>
        <p:spPr>
          <a:xfrm>
            <a:off x="685800" y="1305342"/>
            <a:ext cx="8077200" cy="3647152"/>
          </a:xfrm>
          <a:prstGeom prst="rect">
            <a:avLst/>
          </a:prstGeom>
        </p:spPr>
        <p:txBody>
          <a:bodyPr wrap="square">
            <a:spAutoFit/>
          </a:bodyPr>
          <a:lstStyle/>
          <a:p>
            <a:pPr>
              <a:lnSpc>
                <a:spcPct val="150000"/>
              </a:lnSpc>
            </a:pPr>
            <a:r>
              <a:rPr lang="en-US" sz="2200" dirty="0" smtClean="0">
                <a:latin typeface="Times New Roman" pitchFamily="18" charset="0"/>
                <a:cs typeface="Times New Roman" pitchFamily="18" charset="0"/>
              </a:rPr>
              <a:t>The following Steps help to configure each Mesh Nodes: </a:t>
            </a:r>
            <a:endParaRPr lang="en-US" sz="2200" dirty="0">
              <a:latin typeface="Times New Roman" pitchFamily="18" charset="0"/>
              <a:cs typeface="Times New Roman" pitchFamily="18" charset="0"/>
            </a:endParaRPr>
          </a:p>
          <a:p>
            <a:pPr marL="285750" indent="-285750">
              <a:lnSpc>
                <a:spcPct val="150000"/>
              </a:lnSpc>
              <a:buFont typeface="Wingdings" pitchFamily="2" charset="2"/>
              <a:buChar char="v"/>
            </a:pPr>
            <a:r>
              <a:rPr lang="en-US" sz="2200" dirty="0" smtClean="0">
                <a:latin typeface="Times New Roman" pitchFamily="18" charset="0"/>
                <a:cs typeface="Times New Roman" pitchFamily="18" charset="0"/>
              </a:rPr>
              <a:t>Use MP Wi-Fi devices </a:t>
            </a:r>
            <a:r>
              <a:rPr lang="en-US" sz="2200" dirty="0">
                <a:latin typeface="Times New Roman" pitchFamily="18" charset="0"/>
                <a:cs typeface="Times New Roman" pitchFamily="18" charset="0"/>
              </a:rPr>
              <a:t>like </a:t>
            </a:r>
            <a:r>
              <a:rPr lang="en-US" sz="2200" dirty="0" err="1" smtClean="0">
                <a:latin typeface="Times New Roman" pitchFamily="18" charset="0"/>
                <a:cs typeface="Times New Roman" pitchFamily="18" charset="0"/>
              </a:rPr>
              <a:t>athX</a:t>
            </a:r>
            <a:r>
              <a:rPr lang="en-US" sz="2200" dirty="0" smtClean="0">
                <a:latin typeface="Times New Roman" pitchFamily="18" charset="0"/>
                <a:cs typeface="Times New Roman" pitchFamily="18" charset="0"/>
              </a:rPr>
              <a:t> and </a:t>
            </a:r>
            <a:r>
              <a:rPr lang="en-US" sz="2200" dirty="0">
                <a:latin typeface="Times New Roman" pitchFamily="18" charset="0"/>
                <a:cs typeface="Times New Roman" pitchFamily="18" charset="0"/>
              </a:rPr>
              <a:t>also common </a:t>
            </a:r>
            <a:r>
              <a:rPr lang="en-US" sz="2200" dirty="0" err="1">
                <a:latin typeface="Times New Roman" pitchFamily="18" charset="0"/>
                <a:cs typeface="Times New Roman" pitchFamily="18" charset="0"/>
              </a:rPr>
              <a:t>ethernet</a:t>
            </a:r>
            <a:r>
              <a:rPr lang="en-US" sz="2200" dirty="0">
                <a:latin typeface="Times New Roman" pitchFamily="18" charset="0"/>
                <a:cs typeface="Times New Roman" pitchFamily="18" charset="0"/>
              </a:rPr>
              <a:t> devices, usually </a:t>
            </a:r>
            <a:r>
              <a:rPr lang="en-US" sz="2200" dirty="0" err="1" smtClean="0">
                <a:latin typeface="Times New Roman" pitchFamily="18" charset="0"/>
                <a:cs typeface="Times New Roman" pitchFamily="18" charset="0"/>
              </a:rPr>
              <a:t>ethX</a:t>
            </a:r>
            <a:r>
              <a:rPr lang="en-US" sz="2200" dirty="0" smtClean="0">
                <a:latin typeface="Times New Roman" pitchFamily="18" charset="0"/>
                <a:cs typeface="Times New Roman" pitchFamily="18" charset="0"/>
              </a:rPr>
              <a:t>. Note X can be 0 and 1</a:t>
            </a:r>
          </a:p>
          <a:p>
            <a:pPr marL="285750" indent="-285750">
              <a:lnSpc>
                <a:spcPct val="150000"/>
              </a:lnSpc>
              <a:buFont typeface="Wingdings" pitchFamily="2" charset="2"/>
              <a:buChar char="v"/>
            </a:pPr>
            <a:r>
              <a:rPr lang="en-US" sz="2200" dirty="0" smtClean="0">
                <a:latin typeface="Times New Roman" pitchFamily="18" charset="0"/>
                <a:cs typeface="Times New Roman" pitchFamily="18" charset="0"/>
              </a:rPr>
              <a:t>Mesh Node </a:t>
            </a:r>
            <a:r>
              <a:rPr lang="en-US" sz="2200" dirty="0">
                <a:latin typeface="Times New Roman" pitchFamily="18" charset="0"/>
                <a:cs typeface="Times New Roman" pitchFamily="18" charset="0"/>
              </a:rPr>
              <a:t>interfaces </a:t>
            </a:r>
            <a:r>
              <a:rPr lang="en-US" sz="2200" dirty="0" smtClean="0">
                <a:latin typeface="Times New Roman" pitchFamily="18" charset="0"/>
                <a:cs typeface="Times New Roman" pitchFamily="18" charset="0"/>
              </a:rPr>
              <a:t>added using '</a:t>
            </a:r>
            <a:r>
              <a:rPr lang="en-US" sz="2200" dirty="0" err="1" smtClean="0">
                <a:latin typeface="Times New Roman" pitchFamily="18" charset="0"/>
                <a:cs typeface="Times New Roman" pitchFamily="18" charset="0"/>
              </a:rPr>
              <a:t>batctl</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if add </a:t>
            </a:r>
            <a:r>
              <a:rPr lang="en-US" sz="2200" dirty="0" err="1">
                <a:latin typeface="Times New Roman" pitchFamily="18" charset="0"/>
                <a:cs typeface="Times New Roman" pitchFamily="18" charset="0"/>
              </a:rPr>
              <a:t>ifname</a:t>
            </a:r>
            <a:r>
              <a:rPr lang="en-US" sz="2200" dirty="0">
                <a:latin typeface="Times New Roman" pitchFamily="18" charset="0"/>
                <a:cs typeface="Times New Roman" pitchFamily="18" charset="0"/>
              </a:rPr>
              <a:t>', e.g</a:t>
            </a:r>
            <a:r>
              <a:rPr lang="en-US" sz="2200" dirty="0" smtClean="0">
                <a:latin typeface="Times New Roman" pitchFamily="18" charset="0"/>
                <a:cs typeface="Times New Roman" pitchFamily="18" charset="0"/>
              </a:rPr>
              <a:t>. </a:t>
            </a:r>
            <a:r>
              <a:rPr lang="en-US" sz="2200" dirty="0" err="1">
                <a:latin typeface="Times New Roman" pitchFamily="18" charset="0"/>
                <a:cs typeface="Times New Roman" pitchFamily="18" charset="0"/>
              </a:rPr>
              <a:t>batctl</a:t>
            </a:r>
            <a:r>
              <a:rPr lang="en-US" sz="2200" dirty="0">
                <a:latin typeface="Times New Roman" pitchFamily="18" charset="0"/>
                <a:cs typeface="Times New Roman" pitchFamily="18" charset="0"/>
              </a:rPr>
              <a:t> if add </a:t>
            </a:r>
            <a:r>
              <a:rPr lang="en-US" sz="2200" dirty="0" smtClean="0">
                <a:latin typeface="Times New Roman" pitchFamily="18" charset="0"/>
                <a:cs typeface="Times New Roman" pitchFamily="18" charset="0"/>
              </a:rPr>
              <a:t>eth0</a:t>
            </a:r>
          </a:p>
          <a:p>
            <a:pPr marL="285750" indent="-285750">
              <a:lnSpc>
                <a:spcPct val="150000"/>
              </a:lnSpc>
              <a:buFont typeface="Wingdings" pitchFamily="2" charset="2"/>
              <a:buChar char="v"/>
            </a:pPr>
            <a:r>
              <a:rPr lang="en-US" sz="2200" dirty="0">
                <a:latin typeface="Times New Roman" pitchFamily="18" charset="0"/>
                <a:cs typeface="Times New Roman" pitchFamily="18" charset="0"/>
              </a:rPr>
              <a:t>batman-</a:t>
            </a:r>
            <a:r>
              <a:rPr lang="en-US" sz="2200" dirty="0" err="1">
                <a:latin typeface="Times New Roman" pitchFamily="18" charset="0"/>
                <a:cs typeface="Times New Roman" pitchFamily="18" charset="0"/>
              </a:rPr>
              <a:t>adv</a:t>
            </a:r>
            <a:r>
              <a:rPr lang="en-US" sz="2200" dirty="0">
                <a:latin typeface="Times New Roman" pitchFamily="18" charset="0"/>
                <a:cs typeface="Times New Roman" pitchFamily="18" charset="0"/>
              </a:rPr>
              <a:t> identify the interfaces it will use to build the mesh network</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4170438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228600"/>
            <a:ext cx="7467600" cy="83099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dirty="0" smtClean="0">
                <a:latin typeface="Times New Roman" pitchFamily="18" charset="0"/>
                <a:cs typeface="Times New Roman" pitchFamily="18" charset="0"/>
              </a:rPr>
              <a:t>LOW LEVEL DESIGN e.g.</a:t>
            </a:r>
          </a:p>
          <a:p>
            <a:pPr algn="ctr"/>
            <a:r>
              <a:rPr lang="en-US" sz="2400" b="1" dirty="0" smtClean="0">
                <a:latin typeface="Times New Roman" pitchFamily="18" charset="0"/>
                <a:cs typeface="Times New Roman" pitchFamily="18" charset="0"/>
              </a:rPr>
              <a:t>Classes </a:t>
            </a:r>
            <a:r>
              <a:rPr lang="en-US" sz="2400" b="1" dirty="0">
                <a:latin typeface="Times New Roman" pitchFamily="18" charset="0"/>
                <a:cs typeface="Times New Roman" pitchFamily="18" charset="0"/>
              </a:rPr>
              <a:t>and </a:t>
            </a:r>
            <a:r>
              <a:rPr lang="en-US" sz="2400" b="1" dirty="0" smtClean="0">
                <a:latin typeface="Times New Roman" pitchFamily="18" charset="0"/>
                <a:cs typeface="Times New Roman" pitchFamily="18" charset="0"/>
              </a:rPr>
              <a:t>communication [4]. </a:t>
            </a:r>
            <a:endParaRPr lang="en-US" sz="2400" b="1" dirty="0">
              <a:latin typeface="Times New Roman" pitchFamily="18" charset="0"/>
              <a:cs typeface="Times New Roman" pitchFamily="18" charset="0"/>
            </a:endParaRPr>
          </a:p>
        </p:txBody>
      </p:sp>
      <p:sp>
        <p:nvSpPr>
          <p:cNvPr id="7" name="Rectangle 6"/>
          <p:cNvSpPr/>
          <p:nvPr/>
        </p:nvSpPr>
        <p:spPr>
          <a:xfrm>
            <a:off x="381000" y="1524000"/>
            <a:ext cx="8610600" cy="3970318"/>
          </a:xfrm>
          <a:prstGeom prst="rect">
            <a:avLst/>
          </a:prstGeom>
        </p:spPr>
        <p:txBody>
          <a:bodyPr wrap="square">
            <a:spAutoFit/>
          </a:bodyPr>
          <a:lstStyle/>
          <a:p>
            <a:pPr lvl="0">
              <a:lnSpc>
                <a:spcPct val="150000"/>
              </a:lnSpc>
              <a:defRPr/>
            </a:pP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arameters to tweak when measuring </a:t>
            </a:r>
            <a:r>
              <a:rPr lang="en-US" sz="2400" dirty="0">
                <a:latin typeface="Times New Roman" pitchFamily="18" charset="0"/>
                <a:cs typeface="Times New Roman" pitchFamily="18" charset="0"/>
              </a:rPr>
              <a:t>performance of </a:t>
            </a:r>
            <a:r>
              <a:rPr lang="en-US" sz="2400" dirty="0" smtClean="0">
                <a:latin typeface="Times New Roman" pitchFamily="18" charset="0"/>
                <a:cs typeface="Times New Roman" pitchFamily="18" charset="0"/>
              </a:rPr>
              <a:t>the current </a:t>
            </a:r>
            <a:r>
              <a:rPr lang="en-US" sz="2400" dirty="0">
                <a:latin typeface="Times New Roman" pitchFamily="18" charset="0"/>
                <a:cs typeface="Times New Roman" pitchFamily="18" charset="0"/>
              </a:rPr>
              <a:t>network:</a:t>
            </a:r>
            <a:endParaRPr lang="en-US" sz="2400" dirty="0" smtClean="0">
              <a:latin typeface="Times New Roman" pitchFamily="18" charset="0"/>
              <a:cs typeface="Times New Roman" pitchFamily="18" charset="0"/>
            </a:endParaRPr>
          </a:p>
          <a:p>
            <a:pPr marL="342900" lvl="0" indent="-342900">
              <a:lnSpc>
                <a:spcPct val="150000"/>
              </a:lnSpc>
              <a:buFont typeface="Wingdings" pitchFamily="2" charset="2"/>
              <a:buChar char="v"/>
              <a:defRPr/>
            </a:pP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ssh</a:t>
            </a:r>
            <a:r>
              <a:rPr lang="en-US" sz="2400" dirty="0" smtClean="0">
                <a:latin typeface="Times New Roman" pitchFamily="18" charset="0"/>
                <a:cs typeface="Times New Roman" pitchFamily="18" charset="0"/>
              </a:rPr>
              <a:t> into the MP </a:t>
            </a:r>
          </a:p>
          <a:p>
            <a:pPr marL="342900" lvl="0" indent="-342900">
              <a:lnSpc>
                <a:spcPct val="150000"/>
              </a:lnSpc>
              <a:buFont typeface="Wingdings" pitchFamily="2" charset="2"/>
              <a:buChar char="v"/>
              <a:defRPr/>
            </a:pPr>
            <a:r>
              <a:rPr lang="en-US" sz="2400" dirty="0" smtClean="0">
                <a:latin typeface="Times New Roman" pitchFamily="18" charset="0"/>
                <a:cs typeface="Times New Roman" pitchFamily="18" charset="0"/>
              </a:rPr>
              <a:t>Move through the batman-</a:t>
            </a:r>
            <a:r>
              <a:rPr lang="en-US" sz="2400" dirty="0" err="1" smtClean="0">
                <a:latin typeface="Times New Roman" pitchFamily="18" charset="0"/>
                <a:cs typeface="Times New Roman" pitchFamily="18" charset="0"/>
              </a:rPr>
              <a:t>adv</a:t>
            </a:r>
            <a:r>
              <a:rPr lang="en-US" sz="2400" dirty="0" smtClean="0">
                <a:latin typeface="Times New Roman" pitchFamily="18" charset="0"/>
                <a:cs typeface="Times New Roman" pitchFamily="18" charset="0"/>
              </a:rPr>
              <a:t> kernel directory and its subdirectory</a:t>
            </a:r>
          </a:p>
          <a:p>
            <a:pPr marL="342900" lvl="0" indent="-342900">
              <a:lnSpc>
                <a:spcPct val="150000"/>
              </a:lnSpc>
              <a:buFont typeface="Wingdings" pitchFamily="2" charset="2"/>
              <a:buChar char="v"/>
              <a:defRP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‘cat’ the file to view information </a:t>
            </a:r>
            <a:r>
              <a:rPr lang="en-US" sz="2400" dirty="0" err="1" smtClean="0">
                <a:latin typeface="Times New Roman" pitchFamily="18" charset="0"/>
                <a:cs typeface="Times New Roman" pitchFamily="18" charset="0"/>
              </a:rPr>
              <a:t>e.g</a:t>
            </a:r>
            <a:r>
              <a:rPr lang="en-US" sz="2400" dirty="0" smtClean="0">
                <a:latin typeface="Times New Roman" pitchFamily="18" charset="0"/>
                <a:cs typeface="Times New Roman" pitchFamily="18" charset="0"/>
              </a:rPr>
              <a:t> hop-penalty setup</a:t>
            </a:r>
          </a:p>
          <a:p>
            <a:pPr marL="342900" lvl="0" indent="-342900">
              <a:lnSpc>
                <a:spcPct val="150000"/>
              </a:lnSpc>
              <a:buFont typeface="Wingdings" pitchFamily="2" charset="2"/>
              <a:buChar char="v"/>
              <a:defRP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‘vim’ the file to change default values</a:t>
            </a:r>
          </a:p>
        </p:txBody>
      </p:sp>
    </p:spTree>
    <p:extLst>
      <p:ext uri="{BB962C8B-B14F-4D97-AF65-F5344CB8AC3E}">
        <p14:creationId xmlns:p14="http://schemas.microsoft.com/office/powerpoint/2010/main" val="881765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793</TotalTime>
  <Words>1190</Words>
  <Application>Microsoft Office PowerPoint</Application>
  <PresentationFormat>On-screen Show (4:3)</PresentationFormat>
  <Paragraphs>130</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boraton2003</dc:creator>
  <cp:lastModifiedBy>boraton2003</cp:lastModifiedBy>
  <cp:revision>98</cp:revision>
  <dcterms:created xsi:type="dcterms:W3CDTF">2013-05-27T12:01:43Z</dcterms:created>
  <dcterms:modified xsi:type="dcterms:W3CDTF">2013-05-29T06:22:30Z</dcterms:modified>
</cp:coreProperties>
</file>