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14"/>
  </p:notesMasterIdLst>
  <p:handoutMasterIdLst>
    <p:handoutMasterId r:id="rId15"/>
  </p:handoutMasterIdLst>
  <p:sldIdLst>
    <p:sldId id="267" r:id="rId3"/>
    <p:sldId id="268" r:id="rId4"/>
    <p:sldId id="269" r:id="rId5"/>
    <p:sldId id="270" r:id="rId6"/>
    <p:sldId id="273" r:id="rId7"/>
    <p:sldId id="281" r:id="rId8"/>
    <p:sldId id="280" r:id="rId9"/>
    <p:sldId id="282" r:id="rId10"/>
    <p:sldId id="278" r:id="rId11"/>
    <p:sldId id="279" r:id="rId12"/>
    <p:sldId id="27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3" autoAdjust="0"/>
    <p:restoredTop sz="63375" autoAdjust="0"/>
  </p:normalViewPr>
  <p:slideViewPr>
    <p:cSldViewPr snapToGrid="0">
      <p:cViewPr varScale="1">
        <p:scale>
          <a:sx n="73" d="100"/>
          <a:sy n="73" d="100"/>
        </p:scale>
        <p:origin x="2040" y="60"/>
      </p:cViewPr>
      <p:guideLst>
        <p:guide pos="3840"/>
        <p:guide orient="horz" pos="216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2" d="100"/>
          <a:sy n="82" d="100"/>
        </p:scale>
        <p:origin x="385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F48CA0-B85B-4458-AC23-3F6299AE7CF2}" type="doc">
      <dgm:prSet loTypeId="urn:microsoft.com/office/officeart/2005/8/layout/radial4" loCatId="relationship" qsTypeId="urn:microsoft.com/office/officeart/2005/8/quickstyle/simple4" qsCatId="simple" csTypeId="urn:microsoft.com/office/officeart/2005/8/colors/colorful1" csCatId="colorful" phldr="1"/>
      <dgm:spPr/>
      <dgm:t>
        <a:bodyPr/>
        <a:lstStyle/>
        <a:p>
          <a:endParaRPr lang="en-US"/>
        </a:p>
      </dgm:t>
    </dgm:pt>
    <dgm:pt modelId="{F58074C2-62CA-4AAD-83F9-86A9EA52414A}">
      <dgm:prSet phldrT="[Text]"/>
      <dgm:spPr/>
      <dgm:t>
        <a:bodyPr/>
        <a:lstStyle/>
        <a:p>
          <a:r>
            <a:rPr lang="en-US" b="1" dirty="0" smtClean="0"/>
            <a:t>LWCM*</a:t>
          </a:r>
          <a:endParaRPr lang="en-US" b="1" dirty="0"/>
        </a:p>
      </dgm:t>
    </dgm:pt>
    <dgm:pt modelId="{E31E9712-B288-41EB-93BE-1F25BD8AADD3}" type="parTrans" cxnId="{E98F13FA-F723-4894-85E2-4F0C4C71CA7E}">
      <dgm:prSet/>
      <dgm:spPr/>
      <dgm:t>
        <a:bodyPr/>
        <a:lstStyle/>
        <a:p>
          <a:endParaRPr lang="en-US"/>
        </a:p>
      </dgm:t>
    </dgm:pt>
    <dgm:pt modelId="{A45342B1-59A4-4DDF-BE5E-FE6E305D033B}" type="sibTrans" cxnId="{E98F13FA-F723-4894-85E2-4F0C4C71CA7E}">
      <dgm:prSet/>
      <dgm:spPr/>
      <dgm:t>
        <a:bodyPr/>
        <a:lstStyle/>
        <a:p>
          <a:endParaRPr lang="en-US"/>
        </a:p>
      </dgm:t>
    </dgm:pt>
    <dgm:pt modelId="{82992329-2141-41AE-8498-398419F9D342}">
      <dgm:prSet phldrT="[Text]"/>
      <dgm:spPr/>
      <dgm:t>
        <a:bodyPr/>
        <a:lstStyle/>
        <a:p>
          <a:r>
            <a:rPr lang="en-US" b="1" dirty="0" smtClean="0"/>
            <a:t>Cloud Architecture</a:t>
          </a:r>
          <a:endParaRPr lang="en-US" b="1" dirty="0"/>
        </a:p>
      </dgm:t>
    </dgm:pt>
    <dgm:pt modelId="{E81300EC-0913-435C-965C-A88DA29AAB91}" type="parTrans" cxnId="{9F2B6E35-0DC5-44B3-A04E-3980A64C81AC}">
      <dgm:prSet/>
      <dgm:spPr/>
      <dgm:t>
        <a:bodyPr/>
        <a:lstStyle/>
        <a:p>
          <a:endParaRPr lang="en-US"/>
        </a:p>
      </dgm:t>
    </dgm:pt>
    <dgm:pt modelId="{28E59B27-8808-4C52-B10D-E7ADC0DB3DF9}" type="sibTrans" cxnId="{9F2B6E35-0DC5-44B3-A04E-3980A64C81AC}">
      <dgm:prSet/>
      <dgm:spPr/>
      <dgm:t>
        <a:bodyPr/>
        <a:lstStyle/>
        <a:p>
          <a:endParaRPr lang="en-US"/>
        </a:p>
      </dgm:t>
    </dgm:pt>
    <dgm:pt modelId="{FC647F25-4DEC-4063-BBDD-F93B2C5E6756}">
      <dgm:prSet phldrT="[Text]"/>
      <dgm:spPr/>
      <dgm:t>
        <a:bodyPr/>
        <a:lstStyle/>
        <a:p>
          <a:r>
            <a:rPr lang="en-US" b="1" dirty="0" smtClean="0"/>
            <a:t>Service Delivery</a:t>
          </a:r>
          <a:endParaRPr lang="en-US" b="1" dirty="0"/>
        </a:p>
      </dgm:t>
    </dgm:pt>
    <dgm:pt modelId="{563D9B7B-235D-4E46-AC66-2AA43E9B3579}" type="parTrans" cxnId="{3483F096-B4B7-45D9-8948-50950B9FE6AE}">
      <dgm:prSet/>
      <dgm:spPr/>
      <dgm:t>
        <a:bodyPr/>
        <a:lstStyle/>
        <a:p>
          <a:endParaRPr lang="en-US"/>
        </a:p>
      </dgm:t>
    </dgm:pt>
    <dgm:pt modelId="{22BFA187-88E4-4EBC-A0B9-A88562F9E4C1}" type="sibTrans" cxnId="{3483F096-B4B7-45D9-8948-50950B9FE6AE}">
      <dgm:prSet/>
      <dgm:spPr/>
      <dgm:t>
        <a:bodyPr/>
        <a:lstStyle/>
        <a:p>
          <a:endParaRPr lang="en-US"/>
        </a:p>
      </dgm:t>
    </dgm:pt>
    <dgm:pt modelId="{ADFE6FFF-2D74-44C2-B492-ED92605EC5A7}">
      <dgm:prSet phldrT="[Text]"/>
      <dgm:spPr/>
      <dgm:t>
        <a:bodyPr/>
        <a:lstStyle/>
        <a:p>
          <a:r>
            <a:rPr lang="en-US" b="1" dirty="0" smtClean="0"/>
            <a:t>Task Allocation</a:t>
          </a:r>
          <a:endParaRPr lang="en-US" b="1" dirty="0"/>
        </a:p>
      </dgm:t>
    </dgm:pt>
    <dgm:pt modelId="{CBB71E3E-4DF6-458D-88C3-25896F11EB85}" type="parTrans" cxnId="{6D5838E4-CA40-4AC8-9654-0651DC5397FB}">
      <dgm:prSet/>
      <dgm:spPr/>
      <dgm:t>
        <a:bodyPr/>
        <a:lstStyle/>
        <a:p>
          <a:endParaRPr lang="en-US"/>
        </a:p>
      </dgm:t>
    </dgm:pt>
    <dgm:pt modelId="{9C5D00A8-4F96-44F5-8778-54093F0D050A}" type="sibTrans" cxnId="{6D5838E4-CA40-4AC8-9654-0651DC5397FB}">
      <dgm:prSet/>
      <dgm:spPr/>
      <dgm:t>
        <a:bodyPr/>
        <a:lstStyle/>
        <a:p>
          <a:endParaRPr lang="en-US"/>
        </a:p>
      </dgm:t>
    </dgm:pt>
    <dgm:pt modelId="{4CC2A726-4DF7-4B61-8EA9-C776AA95A549}" type="pres">
      <dgm:prSet presAssocID="{A9F48CA0-B85B-4458-AC23-3F6299AE7CF2}" presName="cycle" presStyleCnt="0">
        <dgm:presLayoutVars>
          <dgm:chMax val="1"/>
          <dgm:dir/>
          <dgm:animLvl val="ctr"/>
          <dgm:resizeHandles val="exact"/>
        </dgm:presLayoutVars>
      </dgm:prSet>
      <dgm:spPr/>
      <dgm:t>
        <a:bodyPr/>
        <a:lstStyle/>
        <a:p>
          <a:endParaRPr lang="en-US"/>
        </a:p>
      </dgm:t>
    </dgm:pt>
    <dgm:pt modelId="{9A52EC72-F44B-4563-8F12-31BE98030C73}" type="pres">
      <dgm:prSet presAssocID="{F58074C2-62CA-4AAD-83F9-86A9EA52414A}" presName="centerShape" presStyleLbl="node0" presStyleIdx="0" presStyleCnt="1"/>
      <dgm:spPr/>
      <dgm:t>
        <a:bodyPr/>
        <a:lstStyle/>
        <a:p>
          <a:endParaRPr lang="en-US"/>
        </a:p>
      </dgm:t>
    </dgm:pt>
    <dgm:pt modelId="{0647D637-619C-451F-8084-44E62D21528F}" type="pres">
      <dgm:prSet presAssocID="{E81300EC-0913-435C-965C-A88DA29AAB91}" presName="parTrans" presStyleLbl="bgSibTrans2D1" presStyleIdx="0" presStyleCnt="3"/>
      <dgm:spPr/>
      <dgm:t>
        <a:bodyPr/>
        <a:lstStyle/>
        <a:p>
          <a:endParaRPr lang="en-US"/>
        </a:p>
      </dgm:t>
    </dgm:pt>
    <dgm:pt modelId="{15AAAA0F-4593-4F22-B652-8F08B16E55CD}" type="pres">
      <dgm:prSet presAssocID="{82992329-2141-41AE-8498-398419F9D342}" presName="node" presStyleLbl="node1" presStyleIdx="0" presStyleCnt="3">
        <dgm:presLayoutVars>
          <dgm:bulletEnabled val="1"/>
        </dgm:presLayoutVars>
      </dgm:prSet>
      <dgm:spPr/>
      <dgm:t>
        <a:bodyPr/>
        <a:lstStyle/>
        <a:p>
          <a:endParaRPr lang="en-US"/>
        </a:p>
      </dgm:t>
    </dgm:pt>
    <dgm:pt modelId="{26F3572A-44B5-40A9-A054-A83B3BCE9750}" type="pres">
      <dgm:prSet presAssocID="{563D9B7B-235D-4E46-AC66-2AA43E9B3579}" presName="parTrans" presStyleLbl="bgSibTrans2D1" presStyleIdx="1" presStyleCnt="3"/>
      <dgm:spPr/>
      <dgm:t>
        <a:bodyPr/>
        <a:lstStyle/>
        <a:p>
          <a:endParaRPr lang="en-US"/>
        </a:p>
      </dgm:t>
    </dgm:pt>
    <dgm:pt modelId="{BAD72918-AD54-4A3F-9FE2-7902A2063F5C}" type="pres">
      <dgm:prSet presAssocID="{FC647F25-4DEC-4063-BBDD-F93B2C5E6756}" presName="node" presStyleLbl="node1" presStyleIdx="1" presStyleCnt="3">
        <dgm:presLayoutVars>
          <dgm:bulletEnabled val="1"/>
        </dgm:presLayoutVars>
      </dgm:prSet>
      <dgm:spPr/>
      <dgm:t>
        <a:bodyPr/>
        <a:lstStyle/>
        <a:p>
          <a:endParaRPr lang="en-US"/>
        </a:p>
      </dgm:t>
    </dgm:pt>
    <dgm:pt modelId="{1204005B-0B62-484D-8BEB-E7B9E9CE6A61}" type="pres">
      <dgm:prSet presAssocID="{CBB71E3E-4DF6-458D-88C3-25896F11EB85}" presName="parTrans" presStyleLbl="bgSibTrans2D1" presStyleIdx="2" presStyleCnt="3"/>
      <dgm:spPr/>
      <dgm:t>
        <a:bodyPr/>
        <a:lstStyle/>
        <a:p>
          <a:endParaRPr lang="en-US"/>
        </a:p>
      </dgm:t>
    </dgm:pt>
    <dgm:pt modelId="{DF4F3CC4-9ADE-4D5A-9D51-11C67A5A8F9F}" type="pres">
      <dgm:prSet presAssocID="{ADFE6FFF-2D74-44C2-B492-ED92605EC5A7}" presName="node" presStyleLbl="node1" presStyleIdx="2" presStyleCnt="3">
        <dgm:presLayoutVars>
          <dgm:bulletEnabled val="1"/>
        </dgm:presLayoutVars>
      </dgm:prSet>
      <dgm:spPr/>
      <dgm:t>
        <a:bodyPr/>
        <a:lstStyle/>
        <a:p>
          <a:endParaRPr lang="en-US"/>
        </a:p>
      </dgm:t>
    </dgm:pt>
  </dgm:ptLst>
  <dgm:cxnLst>
    <dgm:cxn modelId="{26586496-8C85-4548-B916-534F4BC648BC}" type="presOf" srcId="{F58074C2-62CA-4AAD-83F9-86A9EA52414A}" destId="{9A52EC72-F44B-4563-8F12-31BE98030C73}" srcOrd="0" destOrd="0" presId="urn:microsoft.com/office/officeart/2005/8/layout/radial4"/>
    <dgm:cxn modelId="{E89D3E0A-9F69-426F-9E26-F7D9E5931B00}" type="presOf" srcId="{CBB71E3E-4DF6-458D-88C3-25896F11EB85}" destId="{1204005B-0B62-484D-8BEB-E7B9E9CE6A61}" srcOrd="0" destOrd="0" presId="urn:microsoft.com/office/officeart/2005/8/layout/radial4"/>
    <dgm:cxn modelId="{45165A1D-3FA5-434A-AAC1-255CC38EAB15}" type="presOf" srcId="{ADFE6FFF-2D74-44C2-B492-ED92605EC5A7}" destId="{DF4F3CC4-9ADE-4D5A-9D51-11C67A5A8F9F}" srcOrd="0" destOrd="0" presId="urn:microsoft.com/office/officeart/2005/8/layout/radial4"/>
    <dgm:cxn modelId="{7EC2E012-D00A-4016-B8DD-1664144FCBB9}" type="presOf" srcId="{563D9B7B-235D-4E46-AC66-2AA43E9B3579}" destId="{26F3572A-44B5-40A9-A054-A83B3BCE9750}" srcOrd="0" destOrd="0" presId="urn:microsoft.com/office/officeart/2005/8/layout/radial4"/>
    <dgm:cxn modelId="{13513C30-97F8-4CAC-9946-459CD38C3321}" type="presOf" srcId="{82992329-2141-41AE-8498-398419F9D342}" destId="{15AAAA0F-4593-4F22-B652-8F08B16E55CD}" srcOrd="0" destOrd="0" presId="urn:microsoft.com/office/officeart/2005/8/layout/radial4"/>
    <dgm:cxn modelId="{6D5838E4-CA40-4AC8-9654-0651DC5397FB}" srcId="{F58074C2-62CA-4AAD-83F9-86A9EA52414A}" destId="{ADFE6FFF-2D74-44C2-B492-ED92605EC5A7}" srcOrd="2" destOrd="0" parTransId="{CBB71E3E-4DF6-458D-88C3-25896F11EB85}" sibTransId="{9C5D00A8-4F96-44F5-8778-54093F0D050A}"/>
    <dgm:cxn modelId="{F6CF3835-4C7A-481E-A802-3F8BCC8D24AE}" type="presOf" srcId="{E81300EC-0913-435C-965C-A88DA29AAB91}" destId="{0647D637-619C-451F-8084-44E62D21528F}" srcOrd="0" destOrd="0" presId="urn:microsoft.com/office/officeart/2005/8/layout/radial4"/>
    <dgm:cxn modelId="{239AF220-3743-4AE4-9376-CD00F48B0503}" type="presOf" srcId="{A9F48CA0-B85B-4458-AC23-3F6299AE7CF2}" destId="{4CC2A726-4DF7-4B61-8EA9-C776AA95A549}" srcOrd="0" destOrd="0" presId="urn:microsoft.com/office/officeart/2005/8/layout/radial4"/>
    <dgm:cxn modelId="{E98F13FA-F723-4894-85E2-4F0C4C71CA7E}" srcId="{A9F48CA0-B85B-4458-AC23-3F6299AE7CF2}" destId="{F58074C2-62CA-4AAD-83F9-86A9EA52414A}" srcOrd="0" destOrd="0" parTransId="{E31E9712-B288-41EB-93BE-1F25BD8AADD3}" sibTransId="{A45342B1-59A4-4DDF-BE5E-FE6E305D033B}"/>
    <dgm:cxn modelId="{3483F096-B4B7-45D9-8948-50950B9FE6AE}" srcId="{F58074C2-62CA-4AAD-83F9-86A9EA52414A}" destId="{FC647F25-4DEC-4063-BBDD-F93B2C5E6756}" srcOrd="1" destOrd="0" parTransId="{563D9B7B-235D-4E46-AC66-2AA43E9B3579}" sibTransId="{22BFA187-88E4-4EBC-A0B9-A88562F9E4C1}"/>
    <dgm:cxn modelId="{9F2B6E35-0DC5-44B3-A04E-3980A64C81AC}" srcId="{F58074C2-62CA-4AAD-83F9-86A9EA52414A}" destId="{82992329-2141-41AE-8498-398419F9D342}" srcOrd="0" destOrd="0" parTransId="{E81300EC-0913-435C-965C-A88DA29AAB91}" sibTransId="{28E59B27-8808-4C52-B10D-E7ADC0DB3DF9}"/>
    <dgm:cxn modelId="{29B9D059-5FC7-478A-8A2E-53ADB3D2970E}" type="presOf" srcId="{FC647F25-4DEC-4063-BBDD-F93B2C5E6756}" destId="{BAD72918-AD54-4A3F-9FE2-7902A2063F5C}" srcOrd="0" destOrd="0" presId="urn:microsoft.com/office/officeart/2005/8/layout/radial4"/>
    <dgm:cxn modelId="{4A128A4F-B225-477D-A272-6E49269C5803}" type="presParOf" srcId="{4CC2A726-4DF7-4B61-8EA9-C776AA95A549}" destId="{9A52EC72-F44B-4563-8F12-31BE98030C73}" srcOrd="0" destOrd="0" presId="urn:microsoft.com/office/officeart/2005/8/layout/radial4"/>
    <dgm:cxn modelId="{D64269AA-66A1-4BB3-9A86-69A5BF4A1A4C}" type="presParOf" srcId="{4CC2A726-4DF7-4B61-8EA9-C776AA95A549}" destId="{0647D637-619C-451F-8084-44E62D21528F}" srcOrd="1" destOrd="0" presId="urn:microsoft.com/office/officeart/2005/8/layout/radial4"/>
    <dgm:cxn modelId="{8C516325-5A4F-4496-B42C-A4BE29A5234C}" type="presParOf" srcId="{4CC2A726-4DF7-4B61-8EA9-C776AA95A549}" destId="{15AAAA0F-4593-4F22-B652-8F08B16E55CD}" srcOrd="2" destOrd="0" presId="urn:microsoft.com/office/officeart/2005/8/layout/radial4"/>
    <dgm:cxn modelId="{A6ED8035-5AE0-4813-8B99-B5A4A1F23AA5}" type="presParOf" srcId="{4CC2A726-4DF7-4B61-8EA9-C776AA95A549}" destId="{26F3572A-44B5-40A9-A054-A83B3BCE9750}" srcOrd="3" destOrd="0" presId="urn:microsoft.com/office/officeart/2005/8/layout/radial4"/>
    <dgm:cxn modelId="{01E91F29-DEA2-494C-A955-B0011439826D}" type="presParOf" srcId="{4CC2A726-4DF7-4B61-8EA9-C776AA95A549}" destId="{BAD72918-AD54-4A3F-9FE2-7902A2063F5C}" srcOrd="4" destOrd="0" presId="urn:microsoft.com/office/officeart/2005/8/layout/radial4"/>
    <dgm:cxn modelId="{B3B44D5C-F54A-4F38-B659-94B496C0A06F}" type="presParOf" srcId="{4CC2A726-4DF7-4B61-8EA9-C776AA95A549}" destId="{1204005B-0B62-484D-8BEB-E7B9E9CE6A61}" srcOrd="5" destOrd="0" presId="urn:microsoft.com/office/officeart/2005/8/layout/radial4"/>
    <dgm:cxn modelId="{CDBBC2B0-9228-4A1B-B375-581CA899E4DF}" type="presParOf" srcId="{4CC2A726-4DF7-4B61-8EA9-C776AA95A549}" destId="{DF4F3CC4-9ADE-4D5A-9D51-11C67A5A8F9F}"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52EC72-F44B-4563-8F12-31BE98030C73}">
      <dsp:nvSpPr>
        <dsp:cNvPr id="0" name=""/>
        <dsp:cNvSpPr/>
      </dsp:nvSpPr>
      <dsp:spPr>
        <a:xfrm>
          <a:off x="2756824" y="2512219"/>
          <a:ext cx="2039294" cy="2039294"/>
        </a:xfrm>
        <a:prstGeom prst="ellipse">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b="1" kern="1200" dirty="0" smtClean="0"/>
            <a:t>LWCM*</a:t>
          </a:r>
          <a:endParaRPr lang="en-US" sz="3100" b="1" kern="1200" dirty="0"/>
        </a:p>
      </dsp:txBody>
      <dsp:txXfrm>
        <a:off x="3055472" y="2810867"/>
        <a:ext cx="1441998" cy="1441998"/>
      </dsp:txXfrm>
    </dsp:sp>
    <dsp:sp modelId="{0647D637-619C-451F-8084-44E62D21528F}">
      <dsp:nvSpPr>
        <dsp:cNvPr id="0" name=""/>
        <dsp:cNvSpPr/>
      </dsp:nvSpPr>
      <dsp:spPr>
        <a:xfrm rot="12900000">
          <a:off x="1371658" y="2131450"/>
          <a:ext cx="1639659" cy="581198"/>
        </a:xfrm>
        <a:prstGeom prst="leftArrow">
          <a:avLst>
            <a:gd name="adj1" fmla="val 60000"/>
            <a:gd name="adj2" fmla="val 50000"/>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15AAAA0F-4593-4F22-B652-8F08B16E55CD}">
      <dsp:nvSpPr>
        <dsp:cNvPr id="0" name=""/>
        <dsp:cNvSpPr/>
      </dsp:nvSpPr>
      <dsp:spPr>
        <a:xfrm>
          <a:off x="551258" y="1176882"/>
          <a:ext cx="1937329" cy="1549863"/>
        </a:xfrm>
        <a:prstGeom prst="roundRect">
          <a:avLst>
            <a:gd name="adj" fmla="val 10000"/>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3815" tIns="43815" rIns="43815" bIns="43815" numCol="1" spcCol="1270" anchor="ctr" anchorCtr="0">
          <a:noAutofit/>
        </a:bodyPr>
        <a:lstStyle/>
        <a:p>
          <a:pPr lvl="0" algn="ctr" defTabSz="1022350">
            <a:lnSpc>
              <a:spcPct val="90000"/>
            </a:lnSpc>
            <a:spcBef>
              <a:spcPct val="0"/>
            </a:spcBef>
            <a:spcAft>
              <a:spcPct val="35000"/>
            </a:spcAft>
          </a:pPr>
          <a:r>
            <a:rPr lang="en-US" sz="2300" b="1" kern="1200" dirty="0" smtClean="0"/>
            <a:t>Cloud Architecture</a:t>
          </a:r>
          <a:endParaRPr lang="en-US" sz="2300" b="1" kern="1200" dirty="0"/>
        </a:p>
      </dsp:txBody>
      <dsp:txXfrm>
        <a:off x="596652" y="1222276"/>
        <a:ext cx="1846541" cy="1459075"/>
      </dsp:txXfrm>
    </dsp:sp>
    <dsp:sp modelId="{26F3572A-44B5-40A9-A054-A83B3BCE9750}">
      <dsp:nvSpPr>
        <dsp:cNvPr id="0" name=""/>
        <dsp:cNvSpPr/>
      </dsp:nvSpPr>
      <dsp:spPr>
        <a:xfrm rot="16200000">
          <a:off x="2956641" y="1306360"/>
          <a:ext cx="1639659" cy="581198"/>
        </a:xfrm>
        <a:prstGeom prst="leftArrow">
          <a:avLst>
            <a:gd name="adj1" fmla="val 60000"/>
            <a:gd name="adj2" fmla="val 50000"/>
          </a:avLst>
        </a:prstGeom>
        <a:gradFill rotWithShape="0">
          <a:gsLst>
            <a:gs pos="0">
              <a:schemeClr val="accent3">
                <a:hueOff val="0"/>
                <a:satOff val="0"/>
                <a:lumOff val="0"/>
                <a:alphaOff val="0"/>
                <a:tint val="98000"/>
                <a:lumMod val="114000"/>
              </a:schemeClr>
            </a:gs>
            <a:gs pos="100000">
              <a:schemeClr val="accent3">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BAD72918-AD54-4A3F-9FE2-7902A2063F5C}">
      <dsp:nvSpPr>
        <dsp:cNvPr id="0" name=""/>
        <dsp:cNvSpPr/>
      </dsp:nvSpPr>
      <dsp:spPr>
        <a:xfrm>
          <a:off x="2807806" y="2197"/>
          <a:ext cx="1937329" cy="1549863"/>
        </a:xfrm>
        <a:prstGeom prst="roundRect">
          <a:avLst>
            <a:gd name="adj" fmla="val 10000"/>
          </a:avLst>
        </a:prstGeom>
        <a:gradFill rotWithShape="0">
          <a:gsLst>
            <a:gs pos="0">
              <a:schemeClr val="accent3">
                <a:hueOff val="0"/>
                <a:satOff val="0"/>
                <a:lumOff val="0"/>
                <a:alphaOff val="0"/>
                <a:tint val="98000"/>
                <a:lumMod val="114000"/>
              </a:schemeClr>
            </a:gs>
            <a:gs pos="100000">
              <a:schemeClr val="accent3">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3815" tIns="43815" rIns="43815" bIns="43815" numCol="1" spcCol="1270" anchor="ctr" anchorCtr="0">
          <a:noAutofit/>
        </a:bodyPr>
        <a:lstStyle/>
        <a:p>
          <a:pPr lvl="0" algn="ctr" defTabSz="1022350">
            <a:lnSpc>
              <a:spcPct val="90000"/>
            </a:lnSpc>
            <a:spcBef>
              <a:spcPct val="0"/>
            </a:spcBef>
            <a:spcAft>
              <a:spcPct val="35000"/>
            </a:spcAft>
          </a:pPr>
          <a:r>
            <a:rPr lang="en-US" sz="2300" b="1" kern="1200" dirty="0" smtClean="0"/>
            <a:t>Service Delivery</a:t>
          </a:r>
          <a:endParaRPr lang="en-US" sz="2300" b="1" kern="1200" dirty="0"/>
        </a:p>
      </dsp:txBody>
      <dsp:txXfrm>
        <a:off x="2853200" y="47591"/>
        <a:ext cx="1846541" cy="1459075"/>
      </dsp:txXfrm>
    </dsp:sp>
    <dsp:sp modelId="{1204005B-0B62-484D-8BEB-E7B9E9CE6A61}">
      <dsp:nvSpPr>
        <dsp:cNvPr id="0" name=""/>
        <dsp:cNvSpPr/>
      </dsp:nvSpPr>
      <dsp:spPr>
        <a:xfrm rot="19500000">
          <a:off x="4541624" y="2131450"/>
          <a:ext cx="1639659" cy="581198"/>
        </a:xfrm>
        <a:prstGeom prst="leftArrow">
          <a:avLst>
            <a:gd name="adj1" fmla="val 60000"/>
            <a:gd name="adj2" fmla="val 50000"/>
          </a:avLst>
        </a:prstGeom>
        <a:gradFill rotWithShape="0">
          <a:gsLst>
            <a:gs pos="0">
              <a:schemeClr val="accent4">
                <a:hueOff val="0"/>
                <a:satOff val="0"/>
                <a:lumOff val="0"/>
                <a:alphaOff val="0"/>
                <a:tint val="98000"/>
                <a:lumMod val="114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sp>
    <dsp:sp modelId="{DF4F3CC4-9ADE-4D5A-9D51-11C67A5A8F9F}">
      <dsp:nvSpPr>
        <dsp:cNvPr id="0" name=""/>
        <dsp:cNvSpPr/>
      </dsp:nvSpPr>
      <dsp:spPr>
        <a:xfrm>
          <a:off x="5064354" y="1176882"/>
          <a:ext cx="1937329" cy="1549863"/>
        </a:xfrm>
        <a:prstGeom prst="roundRect">
          <a:avLst>
            <a:gd name="adj" fmla="val 10000"/>
          </a:avLst>
        </a:prstGeom>
        <a:gradFill rotWithShape="0">
          <a:gsLst>
            <a:gs pos="0">
              <a:schemeClr val="accent4">
                <a:hueOff val="0"/>
                <a:satOff val="0"/>
                <a:lumOff val="0"/>
                <a:alphaOff val="0"/>
                <a:tint val="98000"/>
                <a:lumMod val="114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3815" tIns="43815" rIns="43815" bIns="43815" numCol="1" spcCol="1270" anchor="ctr" anchorCtr="0">
          <a:noAutofit/>
        </a:bodyPr>
        <a:lstStyle/>
        <a:p>
          <a:pPr lvl="0" algn="ctr" defTabSz="1022350">
            <a:lnSpc>
              <a:spcPct val="90000"/>
            </a:lnSpc>
            <a:spcBef>
              <a:spcPct val="0"/>
            </a:spcBef>
            <a:spcAft>
              <a:spcPct val="35000"/>
            </a:spcAft>
          </a:pPr>
          <a:r>
            <a:rPr lang="en-US" sz="2300" b="1" kern="1200" dirty="0" smtClean="0"/>
            <a:t>Task Allocation</a:t>
          </a:r>
          <a:endParaRPr lang="en-US" sz="2300" b="1" kern="1200" dirty="0"/>
        </a:p>
      </dsp:txBody>
      <dsp:txXfrm>
        <a:off x="5109748" y="1222276"/>
        <a:ext cx="1846541" cy="1459075"/>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A591099-7EBE-4D12-B880-CCA6B38B92A6}" type="datetimeFigureOut">
              <a:rPr lang="en-US" smtClean="0"/>
              <a:t>2016-04-13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3A36C10-A9D4-4995-9BAF-95FBD77A724B}" type="slidenum">
              <a:rPr lang="en-US" smtClean="0"/>
              <a:t>‹#›</a:t>
            </a:fld>
            <a:endParaRPr lang="en-US"/>
          </a:p>
        </p:txBody>
      </p:sp>
    </p:spTree>
    <p:extLst>
      <p:ext uri="{BB962C8B-B14F-4D97-AF65-F5344CB8AC3E}">
        <p14:creationId xmlns:p14="http://schemas.microsoft.com/office/powerpoint/2010/main" val="25092182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CF4299-1721-48C6-878D-74296BE00D21}" type="datetimeFigureOut">
              <a:rPr lang="en-US" smtClean="0"/>
              <a:t>2016-04-13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AEF9EC-8318-4FF6-847E-A85BBD2B7E49}" type="slidenum">
              <a:rPr lang="en-US" smtClean="0"/>
              <a:t>‹#›</a:t>
            </a:fld>
            <a:endParaRPr lang="en-US"/>
          </a:p>
        </p:txBody>
      </p:sp>
    </p:spTree>
    <p:extLst>
      <p:ext uri="{BB962C8B-B14F-4D97-AF65-F5344CB8AC3E}">
        <p14:creationId xmlns:p14="http://schemas.microsoft.com/office/powerpoint/2010/main" val="2283195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3AEF9EC-8318-4FF6-847E-A85BBD2B7E49}" type="slidenum">
              <a:rPr lang="en-US" smtClean="0"/>
              <a:t>1</a:t>
            </a:fld>
            <a:endParaRPr lang="en-US"/>
          </a:p>
        </p:txBody>
      </p:sp>
    </p:spTree>
    <p:extLst>
      <p:ext uri="{BB962C8B-B14F-4D97-AF65-F5344CB8AC3E}">
        <p14:creationId xmlns:p14="http://schemas.microsoft.com/office/powerpoint/2010/main" val="39070335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3AEF9EC-8318-4FF6-847E-A85BBD2B7E49}" type="slidenum">
              <a:rPr lang="en-US" smtClean="0"/>
              <a:t>10</a:t>
            </a:fld>
            <a:endParaRPr lang="en-US"/>
          </a:p>
        </p:txBody>
      </p:sp>
    </p:spTree>
    <p:extLst>
      <p:ext uri="{BB962C8B-B14F-4D97-AF65-F5344CB8AC3E}">
        <p14:creationId xmlns:p14="http://schemas.microsoft.com/office/powerpoint/2010/main" val="5779984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3AEF9EC-8318-4FF6-847E-A85BBD2B7E49}" type="slidenum">
              <a:rPr lang="en-US" smtClean="0"/>
              <a:t>11</a:t>
            </a:fld>
            <a:endParaRPr lang="en-US"/>
          </a:p>
        </p:txBody>
      </p:sp>
    </p:spTree>
    <p:extLst>
      <p:ext uri="{BB962C8B-B14F-4D97-AF65-F5344CB8AC3E}">
        <p14:creationId xmlns:p14="http://schemas.microsoft.com/office/powerpoint/2010/main" val="928184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3AEF9EC-8318-4FF6-847E-A85BBD2B7E49}" type="slidenum">
              <a:rPr lang="en-US" smtClean="0"/>
              <a:t>2</a:t>
            </a:fld>
            <a:endParaRPr lang="en-US"/>
          </a:p>
        </p:txBody>
      </p:sp>
    </p:spTree>
    <p:extLst>
      <p:ext uri="{BB962C8B-B14F-4D97-AF65-F5344CB8AC3E}">
        <p14:creationId xmlns:p14="http://schemas.microsoft.com/office/powerpoint/2010/main" val="1970206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ZA" b="1" u="sng" dirty="0" smtClean="0"/>
              <a:t>NIST</a:t>
            </a:r>
            <a:r>
              <a:rPr lang="en-ZA" b="1" u="sng" baseline="0" dirty="0" smtClean="0"/>
              <a:t> Definition :</a:t>
            </a:r>
            <a:r>
              <a:rPr lang="en-ZA" baseline="0" dirty="0" smtClean="0"/>
              <a:t> </a:t>
            </a:r>
            <a:r>
              <a:rPr lang="en-ZA" dirty="0" smtClean="0"/>
              <a:t>A model for enabling ubiquitous, convenient, on-demand network access to a shared pool of configurable computing resources (e.g., networks, servers, storage, applications, and services) that can be rapidly provisioned and released with minimal management effort or service provider interaction.</a:t>
            </a:r>
            <a:br>
              <a:rPr lang="en-ZA" dirty="0" smtClean="0"/>
            </a:br>
            <a:endParaRPr lang="en-ZA" dirty="0" smtClean="0"/>
          </a:p>
          <a:p>
            <a:pPr marL="171450" indent="-171450">
              <a:buFontTx/>
              <a:buChar char="-"/>
            </a:pPr>
            <a:r>
              <a:rPr lang="en-ZA" b="1" u="sng" baseline="0" dirty="0" smtClean="0"/>
              <a:t>Application Cloud:</a:t>
            </a:r>
            <a:r>
              <a:rPr lang="en-ZA" baseline="0" dirty="0" smtClean="0"/>
              <a:t/>
            </a:r>
            <a:br>
              <a:rPr lang="en-ZA" baseline="0" dirty="0" smtClean="0"/>
            </a:br>
            <a:r>
              <a:rPr lang="en-ZA" baseline="0" dirty="0" smtClean="0"/>
              <a:t>PPM Applications, SharePoint, Google Docs, Dropbox , etc.</a:t>
            </a:r>
            <a:br>
              <a:rPr lang="en-ZA" baseline="0" dirty="0" smtClean="0"/>
            </a:br>
            <a:r>
              <a:rPr lang="en-ZA" b="1" u="sng" baseline="0" dirty="0" smtClean="0"/>
              <a:t>Platform Cloud:</a:t>
            </a:r>
            <a:r>
              <a:rPr lang="en-ZA" baseline="0" dirty="0" smtClean="0"/>
              <a:t/>
            </a:r>
            <a:br>
              <a:rPr lang="en-ZA" baseline="0" dirty="0" smtClean="0"/>
            </a:br>
            <a:r>
              <a:rPr lang="en-ZA" baseline="0" dirty="0" smtClean="0"/>
              <a:t>IIS Web Server, SQL Server, Active Directory, etc.</a:t>
            </a:r>
            <a:br>
              <a:rPr lang="en-ZA" baseline="0" dirty="0" smtClean="0"/>
            </a:br>
            <a:r>
              <a:rPr lang="en-ZA" b="1" u="sng" dirty="0" smtClean="0"/>
              <a:t>Infrastructure</a:t>
            </a:r>
            <a:r>
              <a:rPr lang="en-ZA" b="1" u="sng" baseline="0" dirty="0" smtClean="0"/>
              <a:t> Cloud:</a:t>
            </a:r>
            <a:r>
              <a:rPr lang="en-ZA" baseline="0" dirty="0" smtClean="0"/>
              <a:t/>
            </a:r>
            <a:br>
              <a:rPr lang="en-ZA" baseline="0" dirty="0" smtClean="0"/>
            </a:br>
            <a:r>
              <a:rPr lang="en-ZA" baseline="0" dirty="0" smtClean="0"/>
              <a:t>Physical Servers, Storage Systems, Windows Server, etc.</a:t>
            </a:r>
            <a:br>
              <a:rPr lang="en-ZA" baseline="0" dirty="0" smtClean="0"/>
            </a:br>
            <a:endParaRPr lang="en-ZA" baseline="0" dirty="0" smtClean="0"/>
          </a:p>
          <a:p>
            <a:pPr marL="171450" indent="-171450">
              <a:buFontTx/>
              <a:buChar char="-"/>
            </a:pPr>
            <a:r>
              <a:rPr lang="en-ZA" baseline="0" dirty="0" smtClean="0"/>
              <a:t>Benefits:</a:t>
            </a:r>
            <a:br>
              <a:rPr lang="en-ZA" baseline="0" dirty="0" smtClean="0"/>
            </a:br>
            <a:r>
              <a:rPr lang="en-ZA" baseline="0" dirty="0" smtClean="0"/>
              <a:t>* Companies avoid upfront infrastructure costs, and focus on projects that differentiate their businesses instead of on infrastructure</a:t>
            </a:r>
            <a:br>
              <a:rPr lang="en-ZA" baseline="0" dirty="0" smtClean="0"/>
            </a:br>
            <a:r>
              <a:rPr lang="en-ZA" baseline="0" dirty="0" smtClean="0"/>
              <a:t>* Cloud-based services are ideal for businesses with growing or fluctuating bandwidth demands. If your needs increase it’s easy to scale up your cloud capacity, drawing on the service’s remote servers</a:t>
            </a:r>
          </a:p>
        </p:txBody>
      </p:sp>
      <p:sp>
        <p:nvSpPr>
          <p:cNvPr id="4" name="Slide Number Placeholder 3"/>
          <p:cNvSpPr>
            <a:spLocks noGrp="1"/>
          </p:cNvSpPr>
          <p:nvPr>
            <p:ph type="sldNum" sz="quarter" idx="10"/>
          </p:nvPr>
        </p:nvSpPr>
        <p:spPr/>
        <p:txBody>
          <a:bodyPr/>
          <a:lstStyle/>
          <a:p>
            <a:fld id="{23AEF9EC-8318-4FF6-847E-A85BBD2B7E49}" type="slidenum">
              <a:rPr lang="en-US" smtClean="0"/>
              <a:t>3</a:t>
            </a:fld>
            <a:endParaRPr lang="en-US"/>
          </a:p>
        </p:txBody>
      </p:sp>
    </p:spTree>
    <p:extLst>
      <p:ext uri="{BB962C8B-B14F-4D97-AF65-F5344CB8AC3E}">
        <p14:creationId xmlns:p14="http://schemas.microsoft.com/office/powerpoint/2010/main" val="44113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ZA" b="1" dirty="0" smtClean="0"/>
              <a:t>Big</a:t>
            </a:r>
            <a:r>
              <a:rPr lang="en-ZA" b="1" baseline="0" dirty="0" smtClean="0"/>
              <a:t> Data Challenges</a:t>
            </a:r>
            <a:r>
              <a:rPr lang="en-ZA" baseline="0" dirty="0" smtClean="0"/>
              <a:t>:</a:t>
            </a:r>
            <a:br>
              <a:rPr lang="en-ZA" baseline="0" dirty="0" smtClean="0"/>
            </a:br>
            <a:r>
              <a:rPr lang="en-ZA" baseline="0" dirty="0" smtClean="0"/>
              <a:t>While coming on top of the list of the technical architectures that address the “Big Data” challenges, traditional cloud computing infrastructures have not been able to adequately mitigate some of their own shortcomings which include an ever rising Carbon footprint as a direct result of the immense cooling requirements for large data centres, lack of privacy controls, and use of vendor lock-in systems.</a:t>
            </a:r>
            <a:br>
              <a:rPr lang="en-ZA" baseline="0" dirty="0" smtClean="0"/>
            </a:br>
            <a:endParaRPr lang="en-ZA" baseline="0" dirty="0" smtClean="0"/>
          </a:p>
          <a:p>
            <a:pPr marL="228600" indent="-228600">
              <a:buFont typeface="+mj-lt"/>
              <a:buAutoNum type="arabicPeriod"/>
            </a:pPr>
            <a:r>
              <a:rPr lang="en-ZA" baseline="0" dirty="0" smtClean="0"/>
              <a:t>Furthermore, while traditional cloud computing is ideal for ICT deployments in developed countries, it does not meet the requirements for deployment in third world countries plagued by </a:t>
            </a:r>
            <a:r>
              <a:rPr lang="en-ZA" b="1" baseline="0" dirty="0" smtClean="0"/>
              <a:t>poor</a:t>
            </a:r>
            <a:r>
              <a:rPr lang="en-ZA" baseline="0" dirty="0" smtClean="0"/>
              <a:t> </a:t>
            </a:r>
            <a:r>
              <a:rPr lang="en-ZA" b="1" baseline="0" dirty="0" smtClean="0"/>
              <a:t>ICT infrastructures</a:t>
            </a:r>
            <a:r>
              <a:rPr lang="en-ZA" baseline="0" dirty="0" smtClean="0"/>
              <a:t> causing intermittent access to and from the cloud limiting service delivery.</a:t>
            </a:r>
            <a:br>
              <a:rPr lang="en-ZA" baseline="0" dirty="0" smtClean="0"/>
            </a:br>
            <a:r>
              <a:rPr lang="en-ZA" baseline="0" dirty="0" smtClean="0"/>
              <a:t>Another mitigating factor is the unstable nature of </a:t>
            </a:r>
            <a:r>
              <a:rPr lang="en-ZA" b="1" baseline="0" dirty="0" smtClean="0"/>
              <a:t>electrical grids </a:t>
            </a:r>
            <a:r>
              <a:rPr lang="en-ZA" baseline="0" dirty="0" smtClean="0"/>
              <a:t>in these countries which makes  CC unreliable at best.</a:t>
            </a:r>
            <a:br>
              <a:rPr lang="en-ZA" baseline="0" dirty="0" smtClean="0"/>
            </a:br>
            <a:r>
              <a:rPr lang="en-ZA" baseline="0" dirty="0" smtClean="0"/>
              <a:t/>
            </a:r>
            <a:br>
              <a:rPr lang="en-ZA" baseline="0" dirty="0" smtClean="0"/>
            </a:br>
            <a:r>
              <a:rPr lang="en-ZA" baseline="0" dirty="0" smtClean="0"/>
              <a:t>All of these points nullifies the whole point of having a Cloud Computing Infrastructure in the first place, which brings me to the essence of my project : </a:t>
            </a:r>
            <a:br>
              <a:rPr lang="en-ZA" baseline="0" dirty="0" smtClean="0"/>
            </a:br>
            <a:r>
              <a:rPr lang="en-ZA" b="1" baseline="0" dirty="0" smtClean="0"/>
              <a:t>The Lightweight Cloud Model</a:t>
            </a:r>
            <a:r>
              <a:rPr lang="en-ZA" b="0" baseline="0" dirty="0" smtClean="0"/>
              <a:t>.</a:t>
            </a:r>
            <a:r>
              <a:rPr lang="en-ZA" baseline="0" dirty="0" smtClean="0"/>
              <a:t>	</a:t>
            </a:r>
            <a:br>
              <a:rPr lang="en-ZA" baseline="0" dirty="0" smtClean="0"/>
            </a:br>
            <a:endParaRPr lang="en-ZA" baseline="0" dirty="0" smtClean="0"/>
          </a:p>
        </p:txBody>
      </p:sp>
      <p:sp>
        <p:nvSpPr>
          <p:cNvPr id="4" name="Slide Number Placeholder 3"/>
          <p:cNvSpPr>
            <a:spLocks noGrp="1"/>
          </p:cNvSpPr>
          <p:nvPr>
            <p:ph type="sldNum" sz="quarter" idx="10"/>
          </p:nvPr>
        </p:nvSpPr>
        <p:spPr/>
        <p:txBody>
          <a:bodyPr/>
          <a:lstStyle/>
          <a:p>
            <a:fld id="{23AEF9EC-8318-4FF6-847E-A85BBD2B7E49}" type="slidenum">
              <a:rPr lang="en-US" smtClean="0"/>
              <a:t>4</a:t>
            </a:fld>
            <a:endParaRPr lang="en-US"/>
          </a:p>
        </p:txBody>
      </p:sp>
    </p:spTree>
    <p:extLst>
      <p:ext uri="{BB962C8B-B14F-4D97-AF65-F5344CB8AC3E}">
        <p14:creationId xmlns:p14="http://schemas.microsoft.com/office/powerpoint/2010/main" val="3563177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The lightweight</a:t>
            </a:r>
            <a:r>
              <a:rPr lang="en-ZA" baseline="0" dirty="0" smtClean="0"/>
              <a:t> cloud model attempts to merge three constrains of known </a:t>
            </a:r>
            <a:endParaRPr lang="en-ZA" dirty="0"/>
          </a:p>
        </p:txBody>
      </p:sp>
      <p:sp>
        <p:nvSpPr>
          <p:cNvPr id="4" name="Slide Number Placeholder 3"/>
          <p:cNvSpPr>
            <a:spLocks noGrp="1"/>
          </p:cNvSpPr>
          <p:nvPr>
            <p:ph type="sldNum" sz="quarter" idx="10"/>
          </p:nvPr>
        </p:nvSpPr>
        <p:spPr/>
        <p:txBody>
          <a:bodyPr/>
          <a:lstStyle/>
          <a:p>
            <a:fld id="{23AEF9EC-8318-4FF6-847E-A85BBD2B7E49}" type="slidenum">
              <a:rPr lang="en-US" smtClean="0"/>
              <a:t>5</a:t>
            </a:fld>
            <a:endParaRPr lang="en-US"/>
          </a:p>
        </p:txBody>
      </p:sp>
    </p:spTree>
    <p:extLst>
      <p:ext uri="{BB962C8B-B14F-4D97-AF65-F5344CB8AC3E}">
        <p14:creationId xmlns:p14="http://schemas.microsoft.com/office/powerpoint/2010/main" val="1675676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ZA" b="1" u="none" dirty="0" smtClean="0"/>
              <a:t>Cloud Architecture</a:t>
            </a:r>
          </a:p>
          <a:p>
            <a:pPr marL="685800" lvl="1" indent="-228600">
              <a:buFont typeface="Arial" panose="020B0604020202020204" pitchFamily="34" charset="0"/>
              <a:buChar char="•"/>
            </a:pPr>
            <a:r>
              <a:rPr lang="en-ZA" b="0" i="1" u="sng" dirty="0" smtClean="0"/>
              <a:t>Centralized:</a:t>
            </a:r>
            <a:r>
              <a:rPr lang="en-ZA" b="1" u="sng" dirty="0" smtClean="0"/>
              <a:t/>
            </a:r>
            <a:br>
              <a:rPr lang="en-ZA" b="1" u="sng" dirty="0" smtClean="0"/>
            </a:br>
            <a:r>
              <a:rPr lang="en-ZA" dirty="0" smtClean="0"/>
              <a:t>C</a:t>
            </a:r>
            <a:r>
              <a:rPr lang="en-ZA" baseline="0" dirty="0" smtClean="0"/>
              <a:t>entralized architectures p</a:t>
            </a:r>
            <a:r>
              <a:rPr lang="en-ZA" dirty="0" smtClean="0"/>
              <a:t>rovides</a:t>
            </a:r>
            <a:r>
              <a:rPr lang="en-ZA" baseline="0" dirty="0" smtClean="0"/>
              <a:t> optimal resource allocation, they have liabilities resulting to a </a:t>
            </a:r>
            <a:r>
              <a:rPr lang="en-ZA" b="1" baseline="0" dirty="0" smtClean="0"/>
              <a:t>single point of failure </a:t>
            </a:r>
            <a:r>
              <a:rPr lang="en-ZA" baseline="0" dirty="0" smtClean="0"/>
              <a:t>in the cloud infrastructure and performance issues related to the access bandwidth to a unique cloud broker.</a:t>
            </a:r>
          </a:p>
          <a:p>
            <a:pPr marL="685800" lvl="1" indent="-228600">
              <a:buFont typeface="Arial" panose="020B0604020202020204" pitchFamily="34" charset="0"/>
              <a:buChar char="•"/>
            </a:pPr>
            <a:r>
              <a:rPr lang="en-ZA" b="0" i="1" u="sng" baseline="0" dirty="0" smtClean="0"/>
              <a:t>Distributed:</a:t>
            </a:r>
            <a:r>
              <a:rPr lang="en-ZA" b="1" u="sng" baseline="0" dirty="0" smtClean="0"/>
              <a:t/>
            </a:r>
            <a:br>
              <a:rPr lang="en-ZA" b="1" u="sng" baseline="0" dirty="0" smtClean="0"/>
            </a:br>
            <a:r>
              <a:rPr lang="en-ZA" b="0" u="none" baseline="0" dirty="0" smtClean="0"/>
              <a:t>More</a:t>
            </a:r>
            <a:r>
              <a:rPr lang="en-ZA" b="1" u="none" baseline="0" dirty="0" smtClean="0"/>
              <a:t> </a:t>
            </a:r>
            <a:r>
              <a:rPr lang="en-ZA" b="0" u="none" baseline="0" dirty="0" smtClean="0"/>
              <a:t>s</a:t>
            </a:r>
            <a:r>
              <a:rPr lang="en-ZA" u="none" baseline="0" dirty="0" smtClean="0"/>
              <a:t>calable </a:t>
            </a:r>
            <a:r>
              <a:rPr lang="en-ZA" baseline="0" dirty="0" smtClean="0"/>
              <a:t>solution with sub optimal issues: locally optimized tasks that do not converge into a global optimum.</a:t>
            </a:r>
          </a:p>
          <a:p>
            <a:pPr marL="685800" lvl="1" indent="-228600">
              <a:buFont typeface="Arial" panose="020B0604020202020204" pitchFamily="34" charset="0"/>
              <a:buChar char="•"/>
            </a:pPr>
            <a:r>
              <a:rPr lang="en-ZA" i="1" u="sng" baseline="0" dirty="0" smtClean="0"/>
              <a:t>Hybrid:</a:t>
            </a:r>
            <a:r>
              <a:rPr lang="en-ZA" baseline="0" dirty="0" smtClean="0"/>
              <a:t/>
            </a:r>
            <a:br>
              <a:rPr lang="en-ZA" baseline="0" dirty="0" smtClean="0"/>
            </a:br>
            <a:r>
              <a:rPr lang="en-ZA" baseline="0" dirty="0" smtClean="0"/>
              <a:t>Although it offers the best way to alleviate both weaknesses of the aforementioned architectures, it’s implementation can be really complex and prone to errors</a:t>
            </a:r>
          </a:p>
          <a:p>
            <a:pPr marL="228600" lvl="0" indent="-228600">
              <a:buFont typeface="+mj-lt"/>
              <a:buAutoNum type="arabicPeriod"/>
            </a:pPr>
            <a:r>
              <a:rPr lang="en-ZA" b="1" baseline="0" dirty="0" smtClean="0"/>
              <a:t>Service Delivery</a:t>
            </a:r>
          </a:p>
          <a:p>
            <a:pPr marL="628650" lvl="1" indent="-171450">
              <a:buFont typeface="Arial" panose="020B0604020202020204" pitchFamily="34" charset="0"/>
              <a:buChar char="•"/>
            </a:pPr>
            <a:r>
              <a:rPr lang="en-ZA" baseline="0" dirty="0" smtClean="0"/>
              <a:t>An emphasis will also be made on service delivery. Meaning this model will aim speed up data processing within limited storage by eliminating redundancy on the previously mentioned architectures</a:t>
            </a:r>
          </a:p>
          <a:p>
            <a:pPr marL="228600" lvl="0" indent="-228600">
              <a:buFont typeface="+mj-lt"/>
              <a:buAutoNum type="arabicPeriod"/>
            </a:pPr>
            <a:r>
              <a:rPr lang="en-ZA" b="1" baseline="0" dirty="0" smtClean="0"/>
              <a:t>Task Allocation</a:t>
            </a:r>
          </a:p>
          <a:p>
            <a:pPr marL="685800" lvl="1" indent="-228600">
              <a:buFont typeface="Arial" panose="020B0604020202020204" pitchFamily="34" charset="0"/>
              <a:buChar char="•"/>
            </a:pPr>
            <a:r>
              <a:rPr lang="en-ZA" dirty="0" smtClean="0"/>
              <a:t>Task allocation is another key parameter</a:t>
            </a:r>
            <a:r>
              <a:rPr lang="en-ZA" baseline="0" dirty="0" smtClean="0"/>
              <a:t> in a lightweight cloud infrastructure with limited storage and processing power capabilities.</a:t>
            </a:r>
            <a:endParaRPr lang="en-ZA" dirty="0"/>
          </a:p>
        </p:txBody>
      </p:sp>
      <p:sp>
        <p:nvSpPr>
          <p:cNvPr id="4" name="Slide Number Placeholder 3"/>
          <p:cNvSpPr>
            <a:spLocks noGrp="1"/>
          </p:cNvSpPr>
          <p:nvPr>
            <p:ph type="sldNum" sz="quarter" idx="10"/>
          </p:nvPr>
        </p:nvSpPr>
        <p:spPr/>
        <p:txBody>
          <a:bodyPr/>
          <a:lstStyle/>
          <a:p>
            <a:fld id="{23AEF9EC-8318-4FF6-847E-A85BBD2B7E49}" type="slidenum">
              <a:rPr lang="en-US" smtClean="0"/>
              <a:t>6</a:t>
            </a:fld>
            <a:endParaRPr lang="en-US"/>
          </a:p>
        </p:txBody>
      </p:sp>
    </p:spTree>
    <p:extLst>
      <p:ext uri="{BB962C8B-B14F-4D97-AF65-F5344CB8AC3E}">
        <p14:creationId xmlns:p14="http://schemas.microsoft.com/office/powerpoint/2010/main" val="1868160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ZA" b="1" i="1" dirty="0" smtClean="0"/>
              <a:t>The main objective of this project will</a:t>
            </a:r>
            <a:r>
              <a:rPr lang="en-ZA" b="1" i="1" baseline="0" dirty="0" smtClean="0"/>
              <a:t> be to implement this lightweight cloud model by first designing it’s infrastructure.</a:t>
            </a:r>
            <a:endParaRPr lang="en-ZA" b="1" i="1" dirty="0" smtClean="0"/>
          </a:p>
          <a:p>
            <a:pPr marL="228600" indent="-228600">
              <a:buFont typeface="+mj-lt"/>
              <a:buAutoNum type="arabicPeriod"/>
            </a:pPr>
            <a:r>
              <a:rPr lang="en-ZA" dirty="0" smtClean="0"/>
              <a:t>Infrastructure Design:</a:t>
            </a:r>
            <a:br>
              <a:rPr lang="en-ZA" dirty="0" smtClean="0"/>
            </a:br>
            <a:r>
              <a:rPr lang="en-ZA" dirty="0" smtClean="0"/>
              <a:t>Mapping of resource allocation models such as Integer Linear</a:t>
            </a:r>
            <a:r>
              <a:rPr lang="en-ZA" baseline="0" dirty="0" smtClean="0"/>
              <a:t> Programming, Knapsack, </a:t>
            </a:r>
            <a:r>
              <a:rPr lang="en-ZA" baseline="0" smtClean="0"/>
              <a:t>Hungarian methods </a:t>
            </a:r>
            <a:r>
              <a:rPr lang="en-ZA" baseline="0" dirty="0" smtClean="0"/>
              <a:t>or the previously heuristics into a Cloud Infrastructure in order to evaluate these models.</a:t>
            </a:r>
          </a:p>
          <a:p>
            <a:pPr marL="228600" indent="-228600">
              <a:buFont typeface="+mj-lt"/>
              <a:buAutoNum type="arabicPeriod"/>
            </a:pPr>
            <a:r>
              <a:rPr lang="en-ZA" baseline="0" dirty="0" smtClean="0"/>
              <a:t>Simulation</a:t>
            </a:r>
            <a:r>
              <a:rPr lang="en-ZA" baseline="0" dirty="0"/>
              <a:t/>
            </a:r>
            <a:br>
              <a:rPr lang="en-ZA" baseline="0" dirty="0"/>
            </a:br>
            <a:r>
              <a:rPr lang="en-ZA" baseline="0" dirty="0" smtClean="0"/>
              <a:t>Run a simulation on storage management application that will evaluate the performance of this infrastructure and</a:t>
            </a:r>
          </a:p>
          <a:p>
            <a:pPr marL="228600" indent="-228600">
              <a:buFont typeface="+mj-lt"/>
              <a:buAutoNum type="arabicPeriod"/>
            </a:pPr>
            <a:r>
              <a:rPr lang="en-ZA" baseline="0" dirty="0" smtClean="0"/>
              <a:t>Experiment this infrastructure on different replication model using OpenStack</a:t>
            </a:r>
          </a:p>
          <a:p>
            <a:pPr marL="228600" indent="-228600">
              <a:buFont typeface="+mj-lt"/>
              <a:buAutoNum type="arabicPeriod"/>
            </a:pPr>
            <a:r>
              <a:rPr lang="en-ZA" baseline="0" dirty="0" smtClean="0"/>
              <a:t>Last set of experiments will be conducted to compare the performance and efficiency of the lightweight cloud infrastructure using different low powered </a:t>
            </a:r>
            <a:r>
              <a:rPr lang="en-ZA" baseline="0" dirty="0" err="1" smtClean="0"/>
              <a:t>hardwares</a:t>
            </a:r>
            <a:r>
              <a:rPr lang="en-ZA" baseline="0" dirty="0" smtClean="0"/>
              <a:t> such as raspberry </a:t>
            </a:r>
            <a:r>
              <a:rPr lang="en-ZA" baseline="0" dirty="0" err="1" smtClean="0"/>
              <a:t>pis</a:t>
            </a:r>
            <a:r>
              <a:rPr lang="en-ZA" baseline="0" dirty="0" smtClean="0"/>
              <a:t>, or dual core computers to implement a fault tolerant storage system.</a:t>
            </a:r>
            <a:endParaRPr lang="en-ZA" baseline="0" dirty="0"/>
          </a:p>
        </p:txBody>
      </p:sp>
      <p:sp>
        <p:nvSpPr>
          <p:cNvPr id="4" name="Slide Number Placeholder 3"/>
          <p:cNvSpPr>
            <a:spLocks noGrp="1"/>
          </p:cNvSpPr>
          <p:nvPr>
            <p:ph type="sldNum" sz="quarter" idx="10"/>
          </p:nvPr>
        </p:nvSpPr>
        <p:spPr/>
        <p:txBody>
          <a:bodyPr/>
          <a:lstStyle/>
          <a:p>
            <a:fld id="{23AEF9EC-8318-4FF6-847E-A85BBD2B7E49}" type="slidenum">
              <a:rPr lang="en-US" smtClean="0"/>
              <a:t>7</a:t>
            </a:fld>
            <a:endParaRPr lang="en-US"/>
          </a:p>
        </p:txBody>
      </p:sp>
    </p:spTree>
    <p:extLst>
      <p:ext uri="{BB962C8B-B14F-4D97-AF65-F5344CB8AC3E}">
        <p14:creationId xmlns:p14="http://schemas.microsoft.com/office/powerpoint/2010/main" val="4583361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3AEF9EC-8318-4FF6-847E-A85BBD2B7E49}" type="slidenum">
              <a:rPr lang="en-US" smtClean="0"/>
              <a:t>8</a:t>
            </a:fld>
            <a:endParaRPr lang="en-US"/>
          </a:p>
        </p:txBody>
      </p:sp>
    </p:spTree>
    <p:extLst>
      <p:ext uri="{BB962C8B-B14F-4D97-AF65-F5344CB8AC3E}">
        <p14:creationId xmlns:p14="http://schemas.microsoft.com/office/powerpoint/2010/main" val="2220596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23AEF9EC-8318-4FF6-847E-A85BBD2B7E49}" type="slidenum">
              <a:rPr lang="en-US" smtClean="0"/>
              <a:t>9</a:t>
            </a:fld>
            <a:endParaRPr lang="en-US"/>
          </a:p>
        </p:txBody>
      </p:sp>
    </p:spTree>
    <p:extLst>
      <p:ext uri="{BB962C8B-B14F-4D97-AF65-F5344CB8AC3E}">
        <p14:creationId xmlns:p14="http://schemas.microsoft.com/office/powerpoint/2010/main" val="3280980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8779264-BE49-439D-9356-2EF13E7BC81A}" type="datetime1">
              <a:rPr lang="en-US" smtClean="0"/>
              <a:t>2016-04-13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250457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03C542-9420-411B-AFFD-28E58066E8A4}" type="datetime1">
              <a:rPr lang="en-US" smtClean="0"/>
              <a:t>2016-04-13</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pPr/>
              <a:t>‹#›</a:t>
            </a:fld>
            <a:endParaRPr lang="en-US"/>
          </a:p>
        </p:txBody>
      </p:sp>
    </p:spTree>
    <p:extLst>
      <p:ext uri="{BB962C8B-B14F-4D97-AF65-F5344CB8AC3E}">
        <p14:creationId xmlns:p14="http://schemas.microsoft.com/office/powerpoint/2010/main" val="2507715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140856-A731-4191-A16A-E55F75066FED}" type="datetime1">
              <a:rPr lang="en-US" smtClean="0"/>
              <a:t>2016-04-13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a:p>
        </p:txBody>
      </p:sp>
    </p:spTree>
    <p:extLst>
      <p:ext uri="{BB962C8B-B14F-4D97-AF65-F5344CB8AC3E}">
        <p14:creationId xmlns:p14="http://schemas.microsoft.com/office/powerpoint/2010/main" val="2557328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2CC167-1AB0-41AF-8FB8-3A7AD52C99B8}" type="datetime1">
              <a:rPr lang="en-US" smtClean="0"/>
              <a:t>2016-04-13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811588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9B0B33-9B97-4D01-AD71-B88090266D62}" type="datetime1">
              <a:rPr lang="en-US" smtClean="0"/>
              <a:t>2016-04-13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a:p>
        </p:txBody>
      </p:sp>
    </p:spTree>
    <p:extLst>
      <p:ext uri="{BB962C8B-B14F-4D97-AF65-F5344CB8AC3E}">
        <p14:creationId xmlns:p14="http://schemas.microsoft.com/office/powerpoint/2010/main" val="6068343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8661BA3-1AFF-4E6D-826E-8E58AB7AACBB}" type="datetime1">
              <a:rPr lang="en-US" smtClean="0"/>
              <a:t>2016-04-13</a:t>
            </a:fld>
            <a:endParaRPr lang="en-US"/>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a:p>
        </p:txBody>
      </p:sp>
    </p:spTree>
    <p:extLst>
      <p:ext uri="{BB962C8B-B14F-4D97-AF65-F5344CB8AC3E}">
        <p14:creationId xmlns:p14="http://schemas.microsoft.com/office/powerpoint/2010/main" val="17849726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98DEA61-69E2-4E4F-A838-82F2E16583F1}" type="datetime1">
              <a:rPr lang="en-US" smtClean="0"/>
              <a:t>2016-04-13</a:t>
            </a:fld>
            <a:endParaRPr lang="en-US"/>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a:p>
        </p:txBody>
      </p:sp>
    </p:spTree>
    <p:extLst>
      <p:ext uri="{BB962C8B-B14F-4D97-AF65-F5344CB8AC3E}">
        <p14:creationId xmlns:p14="http://schemas.microsoft.com/office/powerpoint/2010/main" val="25905845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16A26AE-432A-4B4A-905D-F04FDAABC4AB}" type="datetime1">
              <a:rPr lang="en-US" smtClean="0"/>
              <a:t>2016-04-13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79693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F607DD6-1B4C-4468-B35C-77D3E9D6543F}" type="datetime1">
              <a:rPr lang="en-US" smtClean="0"/>
              <a:t>2016-04-13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578753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90A5C035-4C23-4CDA-B990-DE3AC6A3498B}" type="datetime1">
              <a:rPr lang="en-US" smtClean="0"/>
              <a:t>2016-04-13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388845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576993-9172-4774-BC6A-1CD988905547}" type="datetime1">
              <a:rPr lang="en-US" smtClean="0"/>
              <a:t>2016-04-13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12211093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CAF1EC9-2C7E-44E2-89DF-1A0F603A744A}" type="datetime1">
              <a:rPr lang="en-US" smtClean="0"/>
              <a:t>2016-04-13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1532567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C85BB8F-8060-454B-902F-B2531F8D0711}" type="datetime1">
              <a:rPr lang="en-US" smtClean="0"/>
              <a:t>2016-04-13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517364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78F56B0-8A6B-4154-86B5-251DAF3D59C4}" type="datetime1">
              <a:rPr lang="en-US" smtClean="0"/>
              <a:t>2016-04-13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1577163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CE3CAB2-7F0C-43F5-BE2A-F7352E434422}" type="datetime1">
              <a:rPr lang="en-US" smtClean="0"/>
              <a:t>2016-04-13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877836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C4E0B505-F1CE-41DD-8B19-CBE08A4FA08C}" type="datetime1">
              <a:rPr lang="en-US" smtClean="0"/>
              <a:t>2016-04-13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E31375A4-56A4-47D6-9801-1991572033F7}" type="slidenum">
              <a:rPr lang="en-US" smtClean="0"/>
              <a:t>‹#›</a:t>
            </a:fld>
            <a:endParaRPr lang="en-US"/>
          </a:p>
        </p:txBody>
      </p:sp>
      <p:sp>
        <p:nvSpPr>
          <p:cNvPr id="8" name="Rectangle 7"/>
          <p:cNvSpPr/>
          <p:nvPr userDrawn="1"/>
        </p:nvSpPr>
        <p:spPr bwMode="hidden">
          <a:xfrm>
            <a:off x="0" y="0"/>
            <a:ext cx="7315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585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1369F8-74CA-4C61-8934-0ECAE57CC445}" type="datetime1">
              <a:rPr lang="en-US" smtClean="0"/>
              <a:t>2016-04-13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661499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B3EF1DF-F2EA-4F92-A0E5-5F88A4B127B2}" type="datetime1">
              <a:rPr lang="en-US" smtClean="0"/>
              <a:t>2016-04-13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330601147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alesforce.com/uk/blog/2015/11/why-move-to-the-cloud-10-benefits-of-cloud-computing.html"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image" Target="../media/image11.jpeg"/><Relationship Id="rId5" Type="http://schemas.openxmlformats.org/officeDocument/2006/relationships/image" Target="../media/image10.jp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030778"/>
            <a:ext cx="11937076" cy="1109464"/>
          </a:xfrm>
        </p:spPr>
        <p:txBody>
          <a:bodyPr>
            <a:noAutofit/>
          </a:bodyPr>
          <a:lstStyle/>
          <a:p>
            <a:pPr algn="ctr"/>
            <a:r>
              <a:rPr lang="en-ZA" sz="3600" b="1" dirty="0">
                <a:solidFill>
                  <a:schemeClr val="accent3"/>
                </a:solidFill>
              </a:rPr>
              <a:t/>
            </a:r>
            <a:br>
              <a:rPr lang="en-ZA" sz="3600" b="1" dirty="0">
                <a:solidFill>
                  <a:schemeClr val="accent3"/>
                </a:solidFill>
              </a:rPr>
            </a:br>
            <a:r>
              <a:rPr lang="en-ZA" sz="3600" b="1" dirty="0">
                <a:solidFill>
                  <a:schemeClr val="accent3"/>
                </a:solidFill>
              </a:rPr>
              <a:t>LIGHTWEIGHT CLOUD COMPUTING FOR </a:t>
            </a:r>
            <a:r>
              <a:rPr lang="en-ZA" sz="3600" b="1" dirty="0" smtClean="0">
                <a:solidFill>
                  <a:schemeClr val="accent3"/>
                </a:solidFill>
              </a:rPr>
              <a:t/>
            </a:r>
            <a:br>
              <a:rPr lang="en-ZA" sz="3600" b="1" dirty="0" smtClean="0">
                <a:solidFill>
                  <a:schemeClr val="accent3"/>
                </a:solidFill>
              </a:rPr>
            </a:br>
            <a:r>
              <a:rPr lang="en-ZA" sz="3600" b="1" dirty="0" smtClean="0">
                <a:solidFill>
                  <a:schemeClr val="accent3"/>
                </a:solidFill>
              </a:rPr>
              <a:t>FAULT-TOLERANT </a:t>
            </a:r>
            <a:r>
              <a:rPr lang="en-ZA" sz="3600" b="1" dirty="0">
                <a:solidFill>
                  <a:schemeClr val="accent3"/>
                </a:solidFill>
              </a:rPr>
              <a:t>DATA STORAGE MANAGEMENT</a:t>
            </a:r>
            <a:endParaRPr lang="en-US" sz="3600" b="1" dirty="0">
              <a:solidFill>
                <a:schemeClr val="accent3"/>
              </a:solidFill>
            </a:endParaRPr>
          </a:p>
        </p:txBody>
      </p:sp>
      <p:sp>
        <p:nvSpPr>
          <p:cNvPr id="3" name="Subtitle 2"/>
          <p:cNvSpPr>
            <a:spLocks noGrp="1"/>
          </p:cNvSpPr>
          <p:nvPr>
            <p:ph type="subTitle" idx="1"/>
          </p:nvPr>
        </p:nvSpPr>
        <p:spPr>
          <a:xfrm>
            <a:off x="2037007" y="2456379"/>
            <a:ext cx="8229600" cy="402731"/>
          </a:xfrm>
        </p:spPr>
        <p:txBody>
          <a:bodyPr>
            <a:normAutofit/>
          </a:bodyPr>
          <a:lstStyle/>
          <a:p>
            <a:pPr algn="ctr"/>
            <a:r>
              <a:rPr lang="en-US" dirty="0" smtClean="0">
                <a:solidFill>
                  <a:schemeClr val="tx1"/>
                </a:solidFill>
              </a:rPr>
              <a:t>by</a:t>
            </a:r>
          </a:p>
          <a:p>
            <a:pPr algn="ctr"/>
            <a:endParaRPr lang="en-US" dirty="0"/>
          </a:p>
          <a:p>
            <a:pPr algn="ctr"/>
            <a:endParaRPr lang="en-US" dirty="0" smtClean="0"/>
          </a:p>
        </p:txBody>
      </p:sp>
      <p:sp>
        <p:nvSpPr>
          <p:cNvPr id="4" name="Subtitle 2"/>
          <p:cNvSpPr txBox="1">
            <a:spLocks/>
          </p:cNvSpPr>
          <p:nvPr/>
        </p:nvSpPr>
        <p:spPr>
          <a:xfrm>
            <a:off x="1853738" y="3478960"/>
            <a:ext cx="8229600" cy="402731"/>
          </a:xfrm>
          <a:prstGeom prst="rect">
            <a:avLst/>
          </a:prstGeom>
        </p:spPr>
        <p:txBody>
          <a:bodyPr vert="horz" lIns="91440" tIns="45720" rIns="91440" bIns="45720" rtlCol="0">
            <a:normAutofit fontScale="92500" lnSpcReduction="20000"/>
          </a:bodyPr>
          <a:lstStyle>
            <a:lvl1pPr marL="0" indent="0" algn="l" defTabSz="914400" rtl="0" eaLnBrk="1" latinLnBrk="0" hangingPunct="1">
              <a:lnSpc>
                <a:spcPct val="90000"/>
              </a:lnSpc>
              <a:spcBef>
                <a:spcPts val="1200"/>
              </a:spcBef>
              <a:buClr>
                <a:schemeClr val="accent1"/>
              </a:buClr>
              <a:buFont typeface="Arial" pitchFamily="34" charset="0"/>
              <a:buNone/>
              <a:defRPr sz="2400" kern="1200">
                <a:solidFill>
                  <a:schemeClr val="accent1"/>
                </a:solidFill>
                <a:latin typeface="+mn-lt"/>
                <a:ea typeface="+mn-ea"/>
                <a:cs typeface="+mn-cs"/>
              </a:defRPr>
            </a:lvl1pPr>
            <a:lvl2pPr marL="457200" indent="0" algn="ctr" defTabSz="914400" rtl="0" eaLnBrk="1" latinLnBrk="0" hangingPunct="1">
              <a:lnSpc>
                <a:spcPct val="90000"/>
              </a:lnSpc>
              <a:spcBef>
                <a:spcPts val="1200"/>
              </a:spcBef>
              <a:buClr>
                <a:schemeClr val="accent1"/>
              </a:buClr>
              <a:buFont typeface="Arial"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800"/>
              </a:spcBef>
              <a:buClr>
                <a:schemeClr val="accent1"/>
              </a:buClr>
              <a:buFont typeface="Arial"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800"/>
              </a:spcBef>
              <a:buClr>
                <a:schemeClr val="accent1"/>
              </a:buClr>
              <a:buFont typeface="Arial"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800"/>
              </a:spcBef>
              <a:buClr>
                <a:schemeClr val="accent1"/>
              </a:buClr>
              <a:buFont typeface="Arial"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800"/>
              </a:spcBef>
              <a:buClr>
                <a:schemeClr val="accent1"/>
              </a:buClr>
              <a:buFont typeface="Arial"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800"/>
              </a:spcBef>
              <a:buClr>
                <a:schemeClr val="accent1"/>
              </a:buClr>
              <a:buFont typeface="Arial"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800"/>
              </a:spcBef>
              <a:buClr>
                <a:schemeClr val="accent1"/>
              </a:buClr>
              <a:buFont typeface="Arial"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800"/>
              </a:spcBef>
              <a:buClr>
                <a:schemeClr val="accent1"/>
              </a:buClr>
              <a:buFont typeface="Arial" pitchFamily="34" charset="0"/>
              <a:buNone/>
              <a:defRPr sz="1600" kern="1200">
                <a:solidFill>
                  <a:schemeClr val="tx1"/>
                </a:solidFill>
                <a:latin typeface="+mn-lt"/>
                <a:ea typeface="+mn-ea"/>
                <a:cs typeface="+mn-cs"/>
              </a:defRPr>
            </a:lvl9pPr>
          </a:lstStyle>
          <a:p>
            <a:pPr algn="ctr"/>
            <a:r>
              <a:rPr lang="en-US" sz="2800" b="1" dirty="0" smtClean="0">
                <a:solidFill>
                  <a:schemeClr val="tx1"/>
                </a:solidFill>
              </a:rPr>
              <a:t>Prince Steve Kamanke</a:t>
            </a:r>
          </a:p>
          <a:p>
            <a:pPr algn="ctr"/>
            <a:endParaRPr lang="en-US" dirty="0" smtClean="0"/>
          </a:p>
          <a:p>
            <a:pPr algn="ctr"/>
            <a:endParaRPr lang="en-US" dirty="0" smtClean="0"/>
          </a:p>
        </p:txBody>
      </p:sp>
      <p:sp>
        <p:nvSpPr>
          <p:cNvPr id="5" name="Subtitle 2"/>
          <p:cNvSpPr txBox="1">
            <a:spLocks/>
          </p:cNvSpPr>
          <p:nvPr/>
        </p:nvSpPr>
        <p:spPr>
          <a:xfrm>
            <a:off x="1853738" y="4904274"/>
            <a:ext cx="8229600" cy="73175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buClr>
                <a:schemeClr val="accent1"/>
              </a:buClr>
              <a:buFont typeface="Arial" pitchFamily="34" charset="0"/>
              <a:buNone/>
              <a:defRPr sz="2400" kern="1200">
                <a:solidFill>
                  <a:schemeClr val="accent1"/>
                </a:solidFill>
                <a:latin typeface="+mn-lt"/>
                <a:ea typeface="+mn-ea"/>
                <a:cs typeface="+mn-cs"/>
              </a:defRPr>
            </a:lvl1pPr>
            <a:lvl2pPr marL="457200" indent="0" algn="ctr" defTabSz="914400" rtl="0" eaLnBrk="1" latinLnBrk="0" hangingPunct="1">
              <a:lnSpc>
                <a:spcPct val="90000"/>
              </a:lnSpc>
              <a:spcBef>
                <a:spcPts val="1200"/>
              </a:spcBef>
              <a:buClr>
                <a:schemeClr val="accent1"/>
              </a:buClr>
              <a:buFont typeface="Arial"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800"/>
              </a:spcBef>
              <a:buClr>
                <a:schemeClr val="accent1"/>
              </a:buClr>
              <a:buFont typeface="Arial"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800"/>
              </a:spcBef>
              <a:buClr>
                <a:schemeClr val="accent1"/>
              </a:buClr>
              <a:buFont typeface="Arial"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800"/>
              </a:spcBef>
              <a:buClr>
                <a:schemeClr val="accent1"/>
              </a:buClr>
              <a:buFont typeface="Arial"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800"/>
              </a:spcBef>
              <a:buClr>
                <a:schemeClr val="accent1"/>
              </a:buClr>
              <a:buFont typeface="Arial"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800"/>
              </a:spcBef>
              <a:buClr>
                <a:schemeClr val="accent1"/>
              </a:buClr>
              <a:buFont typeface="Arial"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800"/>
              </a:spcBef>
              <a:buClr>
                <a:schemeClr val="accent1"/>
              </a:buClr>
              <a:buFont typeface="Arial"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800"/>
              </a:spcBef>
              <a:buClr>
                <a:schemeClr val="accent1"/>
              </a:buClr>
              <a:buFont typeface="Arial" pitchFamily="34" charset="0"/>
              <a:buNone/>
              <a:defRPr sz="1600" kern="1200">
                <a:solidFill>
                  <a:schemeClr val="tx1"/>
                </a:solidFill>
                <a:latin typeface="+mn-lt"/>
                <a:ea typeface="+mn-ea"/>
                <a:cs typeface="+mn-cs"/>
              </a:defRPr>
            </a:lvl9pPr>
          </a:lstStyle>
          <a:p>
            <a:pPr algn="ctr"/>
            <a:r>
              <a:rPr lang="en-US" sz="2800" b="1" dirty="0" smtClean="0">
                <a:solidFill>
                  <a:schemeClr val="tx1"/>
                </a:solidFill>
              </a:rPr>
              <a:t>Supervisor : Antoine </a:t>
            </a:r>
            <a:r>
              <a:rPr lang="en-US" sz="2800" b="1" dirty="0" err="1" smtClean="0">
                <a:solidFill>
                  <a:schemeClr val="tx1"/>
                </a:solidFill>
              </a:rPr>
              <a:t>Bagula</a:t>
            </a:r>
            <a:r>
              <a:rPr lang="en-US" sz="2800" b="1" dirty="0" smtClean="0">
                <a:solidFill>
                  <a:schemeClr val="tx1"/>
                </a:solidFill>
              </a:rPr>
              <a:t/>
            </a:r>
            <a:br>
              <a:rPr lang="en-US" sz="2800" b="1" dirty="0" smtClean="0">
                <a:solidFill>
                  <a:schemeClr val="tx1"/>
                </a:solidFill>
              </a:rPr>
            </a:br>
            <a:r>
              <a:rPr lang="en-US" sz="2800" b="1" dirty="0" smtClean="0">
                <a:solidFill>
                  <a:schemeClr val="tx1"/>
                </a:solidFill>
              </a:rPr>
              <a:t>Mentor : Samson </a:t>
            </a:r>
            <a:r>
              <a:rPr lang="en-US" sz="2800" b="1" dirty="0" err="1" smtClean="0">
                <a:solidFill>
                  <a:schemeClr val="tx1"/>
                </a:solidFill>
              </a:rPr>
              <a:t>Akintoye</a:t>
            </a:r>
            <a:endParaRPr lang="en-US" sz="2800" b="1" dirty="0" smtClean="0"/>
          </a:p>
        </p:txBody>
      </p:sp>
      <p:sp>
        <p:nvSpPr>
          <p:cNvPr id="7" name="Slide Number Placeholder 6"/>
          <p:cNvSpPr>
            <a:spLocks noGrp="1"/>
          </p:cNvSpPr>
          <p:nvPr>
            <p:ph type="sldNum" sz="quarter" idx="12"/>
          </p:nvPr>
        </p:nvSpPr>
        <p:spPr/>
        <p:txBody>
          <a:bodyPr/>
          <a:lstStyle/>
          <a:p>
            <a:fld id="{D57F1E4F-1CFF-5643-939E-02111984F565}" type="slidenum">
              <a:rPr lang="en-US" smtClean="0"/>
              <a:t>1</a:t>
            </a:fld>
            <a:endParaRPr lang="en-US" dirty="0"/>
          </a:p>
        </p:txBody>
      </p:sp>
    </p:spTree>
    <p:extLst>
      <p:ext uri="{BB962C8B-B14F-4D97-AF65-F5344CB8AC3E}">
        <p14:creationId xmlns:p14="http://schemas.microsoft.com/office/powerpoint/2010/main" val="1051878143"/>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3"/>
                </a:solidFill>
              </a:rPr>
              <a:t>References</a:t>
            </a:r>
          </a:p>
        </p:txBody>
      </p:sp>
      <p:sp>
        <p:nvSpPr>
          <p:cNvPr id="3" name="Content Placeholder 2"/>
          <p:cNvSpPr>
            <a:spLocks noGrp="1"/>
          </p:cNvSpPr>
          <p:nvPr>
            <p:ph sz="half" idx="1"/>
          </p:nvPr>
        </p:nvSpPr>
        <p:spPr>
          <a:xfrm>
            <a:off x="1295400" y="1479666"/>
            <a:ext cx="10275915" cy="4697298"/>
          </a:xfrm>
        </p:spPr>
        <p:txBody>
          <a:bodyPr>
            <a:normAutofit/>
          </a:bodyPr>
          <a:lstStyle/>
          <a:p>
            <a:pPr marL="457200" indent="-457200">
              <a:buFont typeface="+mj-lt"/>
              <a:buAutoNum type="arabicPeriod"/>
            </a:pPr>
            <a:r>
              <a:rPr lang="en-US" sz="2000" dirty="0" smtClean="0"/>
              <a:t>WHY MOVE TO THE CLOUD ? 10 Benefits of Cloud Computing</a:t>
            </a:r>
            <a:br>
              <a:rPr lang="en-US" sz="2000" dirty="0" smtClean="0"/>
            </a:br>
            <a:r>
              <a:rPr lang="en-US" sz="2000" dirty="0" smtClean="0">
                <a:hlinkClick r:id="rId3"/>
              </a:rPr>
              <a:t>https</a:t>
            </a:r>
            <a:r>
              <a:rPr lang="en-US" sz="2000" dirty="0">
                <a:hlinkClick r:id="rId3"/>
              </a:rPr>
              <a:t>://</a:t>
            </a:r>
            <a:r>
              <a:rPr lang="en-US" sz="2000" dirty="0" smtClean="0">
                <a:hlinkClick r:id="rId3"/>
              </a:rPr>
              <a:t>www.salesforce.com/uk/blog/2015/11/why-move-to-the-cloud-10-benefits-of-cloud-computing.html</a:t>
            </a:r>
            <a:endParaRPr lang="en-US" sz="2000" dirty="0" smtClean="0"/>
          </a:p>
          <a:p>
            <a:pPr marL="457200" indent="-457200">
              <a:buFont typeface="+mj-lt"/>
              <a:buAutoNum type="arabicPeriod"/>
            </a:pPr>
            <a:r>
              <a:rPr lang="en-ZA" sz="2000" dirty="0" err="1"/>
              <a:t>Bagula</a:t>
            </a:r>
            <a:r>
              <a:rPr lang="en-ZA" sz="2000" dirty="0"/>
              <a:t>, A. (2016). Lightweight Cloud Computing for Fault-tolerant Data Storage Management. Cape Town: ISAT Laboratory, UWC Department of Computer Science</a:t>
            </a:r>
            <a:r>
              <a:rPr lang="en-ZA" sz="2000" dirty="0" smtClean="0"/>
              <a:t>.</a:t>
            </a:r>
          </a:p>
          <a:p>
            <a:pPr marL="457200" indent="-457200">
              <a:buFont typeface="+mj-lt"/>
              <a:buAutoNum type="arabicPeriod"/>
            </a:pPr>
            <a:r>
              <a:rPr lang="en-US" sz="2000" dirty="0"/>
              <a:t>Zhao, W., </a:t>
            </a:r>
            <a:r>
              <a:rPr lang="en-US" sz="2000" dirty="0" err="1"/>
              <a:t>Melliar</a:t>
            </a:r>
            <a:r>
              <a:rPr lang="en-US" sz="2000" dirty="0"/>
              <a:t>-Smith, P., &amp; Moser, L. (2010). Fault Tolerance Middleware for Cloud Computing. IEEE 3rd International Conference on Cloud Computing. Miami, FL: IEEE Computer Society</a:t>
            </a:r>
            <a:r>
              <a:rPr lang="en-US" sz="2000" dirty="0" smtClean="0"/>
              <a:t>.</a:t>
            </a:r>
          </a:p>
          <a:p>
            <a:pPr marL="457200" indent="-457200">
              <a:buFont typeface="+mj-lt"/>
              <a:buAutoNum type="arabicPeriod"/>
            </a:pPr>
            <a:r>
              <a:rPr lang="en-ZA" sz="2000" dirty="0"/>
              <a:t>Mell, P., &amp; </a:t>
            </a:r>
            <a:r>
              <a:rPr lang="en-ZA" sz="2000" dirty="0" err="1"/>
              <a:t>Grance</a:t>
            </a:r>
            <a:r>
              <a:rPr lang="en-ZA" sz="2000" dirty="0"/>
              <a:t>, T. (2011). The NIST Definition of Cloud Computing. The National Institute of Standards and Technology</a:t>
            </a:r>
            <a:r>
              <a:rPr lang="en-ZA" sz="2000" dirty="0" smtClean="0"/>
              <a:t>.</a:t>
            </a:r>
          </a:p>
          <a:p>
            <a:pPr marL="457200" indent="-457200">
              <a:buFont typeface="+mj-lt"/>
              <a:buAutoNum type="arabicPeriod"/>
            </a:pPr>
            <a:r>
              <a:rPr lang="en-ZA" sz="2000" dirty="0"/>
              <a:t>Mullins, T. (2014). Participatory Cloud Computing: The Community Cloud Management Protocol. South Africa: ISAT Laboratory, University of Cape Town.</a:t>
            </a:r>
            <a:endParaRPr lang="en-US" sz="2000" dirty="0"/>
          </a:p>
        </p:txBody>
      </p:sp>
      <p:sp>
        <p:nvSpPr>
          <p:cNvPr id="6" name="Slide Number Placeholder 5"/>
          <p:cNvSpPr>
            <a:spLocks noGrp="1"/>
          </p:cNvSpPr>
          <p:nvPr>
            <p:ph type="sldNum" sz="quarter" idx="12"/>
          </p:nvPr>
        </p:nvSpPr>
        <p:spPr/>
        <p:txBody>
          <a:bodyPr/>
          <a:lstStyle/>
          <a:p>
            <a:fld id="{E31375A4-56A4-47D6-9801-1991572033F7}" type="slidenum">
              <a:rPr lang="en-US" smtClean="0"/>
              <a:t>10</a:t>
            </a:fld>
            <a:endParaRPr lang="en-US"/>
          </a:p>
        </p:txBody>
      </p:sp>
    </p:spTree>
    <p:extLst>
      <p:ext uri="{BB962C8B-B14F-4D97-AF65-F5344CB8AC3E}">
        <p14:creationId xmlns:p14="http://schemas.microsoft.com/office/powerpoint/2010/main" val="340033698"/>
      </p:ext>
    </p:extLst>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09186" y="581060"/>
            <a:ext cx="8229600" cy="3192918"/>
          </a:xfrm>
        </p:spPr>
        <p:txBody>
          <a:bodyPr>
            <a:normAutofit/>
          </a:bodyPr>
          <a:lstStyle/>
          <a:p>
            <a:pPr algn="ctr"/>
            <a:r>
              <a:rPr lang="en-US" sz="6600" b="1" dirty="0" smtClean="0">
                <a:solidFill>
                  <a:schemeClr val="tx2"/>
                </a:solidFill>
              </a:rPr>
              <a:t>THE END</a:t>
            </a:r>
            <a:endParaRPr lang="en-US" sz="6600" b="1" dirty="0">
              <a:solidFill>
                <a:schemeClr val="tx2"/>
              </a:solidFill>
            </a:endParaRPr>
          </a:p>
        </p:txBody>
      </p:sp>
      <p:sp>
        <p:nvSpPr>
          <p:cNvPr id="5" name="Slide Number Placeholder 4"/>
          <p:cNvSpPr>
            <a:spLocks noGrp="1"/>
          </p:cNvSpPr>
          <p:nvPr>
            <p:ph type="sldNum" sz="quarter" idx="12"/>
          </p:nvPr>
        </p:nvSpPr>
        <p:spPr/>
        <p:txBody>
          <a:bodyPr/>
          <a:lstStyle/>
          <a:p>
            <a:fld id="{E31375A4-56A4-47D6-9801-1991572033F7}" type="slidenum">
              <a:rPr lang="en-US" smtClean="0"/>
              <a:t>11</a:t>
            </a:fld>
            <a:endParaRPr lang="en-US"/>
          </a:p>
        </p:txBody>
      </p:sp>
    </p:spTree>
    <p:extLst>
      <p:ext uri="{BB962C8B-B14F-4D97-AF65-F5344CB8AC3E}">
        <p14:creationId xmlns:p14="http://schemas.microsoft.com/office/powerpoint/2010/main" val="3999759775"/>
      </p:ext>
    </p:extLst>
  </p:cSld>
  <p:clrMapOvr>
    <a:masterClrMapping/>
  </p:clrMapOvr>
  <p:transition spd="med">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solidFill>
                  <a:schemeClr val="accent3"/>
                </a:solidFill>
              </a:rPr>
              <a:t>Overview</a:t>
            </a:r>
            <a:endParaRPr lang="en-US" sz="4400" b="1" dirty="0">
              <a:solidFill>
                <a:schemeClr val="accent3"/>
              </a:solidFill>
            </a:endParaRPr>
          </a:p>
        </p:txBody>
      </p:sp>
      <p:sp>
        <p:nvSpPr>
          <p:cNvPr id="3" name="Content Placeholder 2"/>
          <p:cNvSpPr>
            <a:spLocks noGrp="1"/>
          </p:cNvSpPr>
          <p:nvPr>
            <p:ph idx="1"/>
          </p:nvPr>
        </p:nvSpPr>
        <p:spPr>
          <a:xfrm>
            <a:off x="1103312" y="1853248"/>
            <a:ext cx="8946541" cy="4395151"/>
          </a:xfrm>
        </p:spPr>
        <p:txBody>
          <a:bodyPr/>
          <a:lstStyle/>
          <a:p>
            <a:r>
              <a:rPr lang="en-US" sz="2800" dirty="0" smtClean="0"/>
              <a:t>Introduction</a:t>
            </a:r>
          </a:p>
          <a:p>
            <a:r>
              <a:rPr lang="en-US" sz="2800" dirty="0" smtClean="0"/>
              <a:t>Users Requirement Document</a:t>
            </a:r>
          </a:p>
          <a:p>
            <a:r>
              <a:rPr lang="en-US" sz="2800" dirty="0" smtClean="0"/>
              <a:t>The Lightweight Cloud Model</a:t>
            </a:r>
          </a:p>
          <a:p>
            <a:r>
              <a:rPr lang="en-US" sz="2800" dirty="0" smtClean="0"/>
              <a:t>Requirement Analysis Document</a:t>
            </a:r>
          </a:p>
          <a:p>
            <a:r>
              <a:rPr lang="en-US" sz="2800" dirty="0" smtClean="0"/>
              <a:t>Project Plan</a:t>
            </a:r>
          </a:p>
          <a:p>
            <a:r>
              <a:rPr lang="en-US" sz="2800" dirty="0" smtClean="0"/>
              <a:t>References</a:t>
            </a:r>
          </a:p>
          <a:p>
            <a:pPr lvl="1"/>
            <a:endParaRPr lang="en-US" dirty="0" smtClean="0"/>
          </a:p>
        </p:txBody>
      </p:sp>
      <p:sp>
        <p:nvSpPr>
          <p:cNvPr id="5" name="Slide Number Placeholder 4"/>
          <p:cNvSpPr>
            <a:spLocks noGrp="1"/>
          </p:cNvSpPr>
          <p:nvPr>
            <p:ph type="sldNum" sz="quarter" idx="12"/>
          </p:nvPr>
        </p:nvSpPr>
        <p:spPr/>
        <p:txBody>
          <a:bodyPr/>
          <a:lstStyle/>
          <a:p>
            <a:fld id="{E31375A4-56A4-47D6-9801-1991572033F7}" type="slidenum">
              <a:rPr lang="en-US" smtClean="0"/>
              <a:t>2</a:t>
            </a:fld>
            <a:endParaRPr lang="en-US"/>
          </a:p>
        </p:txBody>
      </p:sp>
    </p:spTree>
    <p:extLst>
      <p:ext uri="{BB962C8B-B14F-4D97-AF65-F5344CB8AC3E}">
        <p14:creationId xmlns:p14="http://schemas.microsoft.com/office/powerpoint/2010/main" val="3346596536"/>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62550"/>
            <a:ext cx="9601200" cy="1000985"/>
          </a:xfrm>
        </p:spPr>
        <p:txBody>
          <a:bodyPr>
            <a:normAutofit/>
          </a:bodyPr>
          <a:lstStyle/>
          <a:p>
            <a:r>
              <a:rPr lang="en-US" sz="4400" b="1" dirty="0">
                <a:solidFill>
                  <a:schemeClr val="accent3"/>
                </a:solidFill>
              </a:rPr>
              <a:t>Introduction</a:t>
            </a:r>
          </a:p>
        </p:txBody>
      </p:sp>
      <p:sp>
        <p:nvSpPr>
          <p:cNvPr id="3" name="Content Placeholder 2"/>
          <p:cNvSpPr>
            <a:spLocks noGrp="1"/>
          </p:cNvSpPr>
          <p:nvPr>
            <p:ph idx="1"/>
          </p:nvPr>
        </p:nvSpPr>
        <p:spPr>
          <a:xfrm>
            <a:off x="1295400" y="1828799"/>
            <a:ext cx="4606636" cy="4348163"/>
          </a:xfrm>
        </p:spPr>
        <p:txBody>
          <a:bodyPr/>
          <a:lstStyle/>
          <a:p>
            <a:r>
              <a:rPr lang="en-ZA" sz="2800" dirty="0" smtClean="0"/>
              <a:t>What is Cloud Computing ?</a:t>
            </a:r>
          </a:p>
          <a:p>
            <a:pPr lvl="1">
              <a:buFont typeface="Wingdings" panose="05000000000000000000" pitchFamily="2" charset="2"/>
              <a:buChar char="ü"/>
            </a:pPr>
            <a:r>
              <a:rPr lang="en-ZA" sz="2800" dirty="0" smtClean="0"/>
              <a:t>Definition</a:t>
            </a:r>
          </a:p>
          <a:p>
            <a:pPr lvl="1">
              <a:buFont typeface="Wingdings" panose="05000000000000000000" pitchFamily="2" charset="2"/>
              <a:buChar char="ü"/>
            </a:pPr>
            <a:r>
              <a:rPr lang="en-ZA" sz="2800" dirty="0" smtClean="0"/>
              <a:t>Service Models</a:t>
            </a:r>
          </a:p>
          <a:p>
            <a:pPr lvl="1">
              <a:buFont typeface="Wingdings" panose="05000000000000000000" pitchFamily="2" charset="2"/>
              <a:buChar char="ü"/>
            </a:pPr>
            <a:r>
              <a:rPr lang="en-ZA" sz="2800" dirty="0" smtClean="0"/>
              <a:t>Benefits</a:t>
            </a:r>
          </a:p>
          <a:p>
            <a:pPr lvl="1"/>
            <a:endParaRPr lang="en-ZA" dirty="0"/>
          </a:p>
          <a:p>
            <a:pPr marL="274320" lvl="1" indent="0">
              <a:buNone/>
            </a:pPr>
            <a:endParaRPr lang="en-ZA" dirty="0" smtClean="0"/>
          </a:p>
          <a:p>
            <a:pPr lvl="1"/>
            <a:endParaRPr lang="en-ZA" dirty="0" smtClean="0"/>
          </a:p>
          <a:p>
            <a:endParaRPr lang="en-ZA" dirty="0" smtClean="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34051" y="1828799"/>
            <a:ext cx="5531889" cy="4106488"/>
          </a:xfrm>
          <a:prstGeom prst="rect">
            <a:avLst/>
          </a:prstGeom>
        </p:spPr>
      </p:pic>
      <p:sp>
        <p:nvSpPr>
          <p:cNvPr id="8" name="Slide Number Placeholder 7"/>
          <p:cNvSpPr>
            <a:spLocks noGrp="1"/>
          </p:cNvSpPr>
          <p:nvPr>
            <p:ph type="sldNum" sz="quarter" idx="12"/>
          </p:nvPr>
        </p:nvSpPr>
        <p:spPr/>
        <p:txBody>
          <a:bodyPr/>
          <a:lstStyle/>
          <a:p>
            <a:fld id="{E31375A4-56A4-47D6-9801-1991572033F7}" type="slidenum">
              <a:rPr lang="en-US" smtClean="0"/>
              <a:t>3</a:t>
            </a:fld>
            <a:endParaRPr lang="en-US"/>
          </a:p>
        </p:txBody>
      </p:sp>
    </p:spTree>
    <p:extLst>
      <p:ext uri="{BB962C8B-B14F-4D97-AF65-F5344CB8AC3E}">
        <p14:creationId xmlns:p14="http://schemas.microsoft.com/office/powerpoint/2010/main" val="67957042"/>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solidFill>
                  <a:schemeClr val="accent3"/>
                </a:solidFill>
              </a:rPr>
              <a:t>User Requirement Document</a:t>
            </a:r>
            <a:endParaRPr lang="en-US" sz="4400" b="1" dirty="0">
              <a:solidFill>
                <a:schemeClr val="accent3"/>
              </a:solidFill>
            </a:endParaRPr>
          </a:p>
        </p:txBody>
      </p:sp>
      <p:sp>
        <p:nvSpPr>
          <p:cNvPr id="3" name="Content Placeholder 2"/>
          <p:cNvSpPr>
            <a:spLocks noGrp="1"/>
          </p:cNvSpPr>
          <p:nvPr>
            <p:ph sz="half" idx="1"/>
          </p:nvPr>
        </p:nvSpPr>
        <p:spPr>
          <a:xfrm>
            <a:off x="1295401" y="1978925"/>
            <a:ext cx="5951560" cy="4198038"/>
          </a:xfrm>
        </p:spPr>
        <p:txBody>
          <a:bodyPr/>
          <a:lstStyle/>
          <a:p>
            <a:r>
              <a:rPr lang="en-US" sz="2800" dirty="0" smtClean="0"/>
              <a:t>Big Data Challenges</a:t>
            </a:r>
          </a:p>
          <a:p>
            <a:r>
              <a:rPr lang="en-US" sz="2800" dirty="0" smtClean="0"/>
              <a:t>Poor ICT infrastructures</a:t>
            </a:r>
            <a:endParaRPr lang="en-US" sz="2600" dirty="0" smtClean="0"/>
          </a:p>
          <a:p>
            <a:r>
              <a:rPr lang="en-US" sz="2800" dirty="0" smtClean="0"/>
              <a:t>Intermittent power supply grid</a:t>
            </a:r>
          </a:p>
          <a:p>
            <a:pPr marL="0" indent="0">
              <a:buNone/>
            </a:pPr>
            <a:endParaRPr lang="en-US" sz="2800" dirty="0" smtClean="0"/>
          </a:p>
          <a:p>
            <a:r>
              <a:rPr lang="en-US" sz="2800" dirty="0" smtClean="0">
                <a:solidFill>
                  <a:schemeClr val="accent3"/>
                </a:solidFill>
              </a:rPr>
              <a:t>The Lightweight Cloud Model</a:t>
            </a:r>
          </a:p>
          <a:p>
            <a:endParaRPr lang="en-US" dirty="0" smtClean="0"/>
          </a:p>
          <a:p>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t>4</a:t>
            </a:fld>
            <a:endParaRPr lang="en-US"/>
          </a:p>
        </p:txBody>
      </p:sp>
    </p:spTree>
    <p:extLst>
      <p:ext uri="{BB962C8B-B14F-4D97-AF65-F5344CB8AC3E}">
        <p14:creationId xmlns:p14="http://schemas.microsoft.com/office/powerpoint/2010/main" val="762081027"/>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3"/>
                </a:solidFill>
              </a:rPr>
              <a:t>The Lightweight Cloud Model</a:t>
            </a:r>
          </a:p>
        </p:txBody>
      </p:sp>
      <p:graphicFrame>
        <p:nvGraphicFramePr>
          <p:cNvPr id="7" name="Content Placeholder 4" descr="Converging Radial" title="SmartArt"/>
          <p:cNvGraphicFramePr>
            <a:graphicFrameLocks noGrp="1"/>
          </p:cNvGraphicFramePr>
          <p:nvPr>
            <p:ph sz="half" idx="2"/>
            <p:extLst>
              <p:ext uri="{D42A27DB-BD31-4B8C-83A1-F6EECF244321}">
                <p14:modId xmlns:p14="http://schemas.microsoft.com/office/powerpoint/2010/main" val="1515519635"/>
              </p:ext>
            </p:extLst>
          </p:nvPr>
        </p:nvGraphicFramePr>
        <p:xfrm>
          <a:off x="2497891" y="1682496"/>
          <a:ext cx="7552943" cy="45537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Slide Number Placeholder 9"/>
          <p:cNvSpPr>
            <a:spLocks noGrp="1"/>
          </p:cNvSpPr>
          <p:nvPr>
            <p:ph type="sldNum" sz="quarter" idx="12"/>
          </p:nvPr>
        </p:nvSpPr>
        <p:spPr/>
        <p:txBody>
          <a:bodyPr/>
          <a:lstStyle/>
          <a:p>
            <a:fld id="{E31375A4-56A4-47D6-9801-1991572033F7}" type="slidenum">
              <a:rPr lang="en-US" smtClean="0"/>
              <a:t>5</a:t>
            </a:fld>
            <a:endParaRPr lang="en-US"/>
          </a:p>
        </p:txBody>
      </p:sp>
    </p:spTree>
    <p:extLst>
      <p:ext uri="{BB962C8B-B14F-4D97-AF65-F5344CB8AC3E}">
        <p14:creationId xmlns:p14="http://schemas.microsoft.com/office/powerpoint/2010/main" val="1428607047"/>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3"/>
                </a:solidFill>
              </a:rPr>
              <a:t>The Lightweight Cloud Model</a:t>
            </a:r>
          </a:p>
        </p:txBody>
      </p:sp>
      <p:sp>
        <p:nvSpPr>
          <p:cNvPr id="3" name="Content Placeholder 2"/>
          <p:cNvSpPr>
            <a:spLocks noGrp="1"/>
          </p:cNvSpPr>
          <p:nvPr>
            <p:ph sz="half" idx="2"/>
          </p:nvPr>
        </p:nvSpPr>
        <p:spPr>
          <a:xfrm>
            <a:off x="1261872" y="1501254"/>
            <a:ext cx="9634728" cy="4670946"/>
          </a:xfrm>
        </p:spPr>
        <p:txBody>
          <a:bodyPr>
            <a:normAutofit/>
          </a:bodyPr>
          <a:lstStyle/>
          <a:p>
            <a:r>
              <a:rPr lang="en-ZA" sz="2800" dirty="0" smtClean="0"/>
              <a:t>Cloud Architecture</a:t>
            </a:r>
          </a:p>
          <a:p>
            <a:pPr lvl="1">
              <a:buFont typeface="Wingdings" panose="05000000000000000000" pitchFamily="2" charset="2"/>
              <a:buChar char="q"/>
            </a:pPr>
            <a:r>
              <a:rPr lang="en-ZA" sz="2400" dirty="0" smtClean="0"/>
              <a:t>Centralized &amp; Distributed</a:t>
            </a:r>
          </a:p>
          <a:p>
            <a:pPr lvl="1">
              <a:buFont typeface="Wingdings" panose="05000000000000000000" pitchFamily="2" charset="2"/>
              <a:buChar char="q"/>
            </a:pPr>
            <a:r>
              <a:rPr lang="en-ZA" sz="2400" dirty="0" smtClean="0"/>
              <a:t>Hybrid Approach</a:t>
            </a:r>
          </a:p>
          <a:p>
            <a:r>
              <a:rPr lang="en-ZA" sz="2800" dirty="0" smtClean="0"/>
              <a:t>Service Delivery</a:t>
            </a:r>
          </a:p>
          <a:p>
            <a:pPr lvl="1">
              <a:buFont typeface="Wingdings" panose="05000000000000000000" pitchFamily="2" charset="2"/>
              <a:buChar char="q"/>
            </a:pPr>
            <a:endParaRPr lang="en-ZA" sz="2200" dirty="0" smtClean="0"/>
          </a:p>
          <a:p>
            <a:r>
              <a:rPr lang="en-ZA" sz="2800" dirty="0" smtClean="0"/>
              <a:t>Task Allocation</a:t>
            </a:r>
          </a:p>
          <a:p>
            <a:pPr lvl="1">
              <a:buFont typeface="Wingdings" panose="05000000000000000000" pitchFamily="2" charset="2"/>
              <a:buChar char="q"/>
            </a:pPr>
            <a:r>
              <a:rPr lang="en-ZA" sz="2600" dirty="0" smtClean="0"/>
              <a:t>Auction-based mechanisms</a:t>
            </a:r>
          </a:p>
          <a:p>
            <a:pPr lvl="1">
              <a:buFont typeface="Wingdings" panose="05000000000000000000" pitchFamily="2" charset="2"/>
              <a:buChar char="q"/>
            </a:pPr>
            <a:endParaRPr lang="en-ZA" sz="2600" dirty="0" smtClean="0"/>
          </a:p>
        </p:txBody>
      </p:sp>
      <p:sp>
        <p:nvSpPr>
          <p:cNvPr id="5" name="Slide Number Placeholder 4"/>
          <p:cNvSpPr>
            <a:spLocks noGrp="1"/>
          </p:cNvSpPr>
          <p:nvPr>
            <p:ph type="sldNum" sz="quarter" idx="12"/>
          </p:nvPr>
        </p:nvSpPr>
        <p:spPr/>
        <p:txBody>
          <a:bodyPr/>
          <a:lstStyle/>
          <a:p>
            <a:fld id="{E31375A4-56A4-47D6-9801-1991572033F7}" type="slidenum">
              <a:rPr lang="en-US" smtClean="0"/>
              <a:t>6</a:t>
            </a:fld>
            <a:endParaRPr lang="en-US"/>
          </a:p>
        </p:txBody>
      </p:sp>
    </p:spTree>
    <p:extLst>
      <p:ext uri="{BB962C8B-B14F-4D97-AF65-F5344CB8AC3E}">
        <p14:creationId xmlns:p14="http://schemas.microsoft.com/office/powerpoint/2010/main" val="3490934032"/>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3"/>
                </a:solidFill>
              </a:rPr>
              <a:t>Requirement Analysis </a:t>
            </a:r>
            <a:r>
              <a:rPr lang="en-US" sz="4400" b="1" dirty="0" smtClean="0">
                <a:solidFill>
                  <a:schemeClr val="accent3"/>
                </a:solidFill>
              </a:rPr>
              <a:t>Document</a:t>
            </a:r>
            <a:endParaRPr lang="en-US" sz="4400" b="1" dirty="0">
              <a:solidFill>
                <a:schemeClr val="accent3"/>
              </a:solidFill>
            </a:endParaRPr>
          </a:p>
        </p:txBody>
      </p:sp>
      <p:sp>
        <p:nvSpPr>
          <p:cNvPr id="3" name="Content Placeholder 2"/>
          <p:cNvSpPr>
            <a:spLocks noGrp="1"/>
          </p:cNvSpPr>
          <p:nvPr>
            <p:ph sz="half" idx="1"/>
          </p:nvPr>
        </p:nvSpPr>
        <p:spPr>
          <a:xfrm>
            <a:off x="1295400" y="1828800"/>
            <a:ext cx="4662507" cy="4348163"/>
          </a:xfrm>
        </p:spPr>
        <p:txBody>
          <a:bodyPr>
            <a:normAutofit/>
          </a:bodyPr>
          <a:lstStyle/>
          <a:p>
            <a:r>
              <a:rPr lang="en-US" sz="2400" dirty="0" smtClean="0"/>
              <a:t>Infrastructure Design</a:t>
            </a:r>
          </a:p>
          <a:p>
            <a:r>
              <a:rPr lang="en-US" sz="2400" dirty="0" smtClean="0"/>
              <a:t>Simulation</a:t>
            </a:r>
          </a:p>
          <a:p>
            <a:pPr lvl="1">
              <a:buFont typeface="Wingdings" panose="05000000000000000000" pitchFamily="2" charset="2"/>
              <a:buChar char="q"/>
            </a:pPr>
            <a:r>
              <a:rPr lang="en-US" sz="2200" i="1" dirty="0" smtClean="0">
                <a:solidFill>
                  <a:schemeClr val="accent3"/>
                </a:solidFill>
              </a:rPr>
              <a:t>CloudSim</a:t>
            </a:r>
          </a:p>
          <a:p>
            <a:r>
              <a:rPr lang="en-US" sz="2400" dirty="0" smtClean="0"/>
              <a:t>Experimentation</a:t>
            </a:r>
          </a:p>
          <a:p>
            <a:pPr lvl="1">
              <a:buFont typeface="Wingdings" panose="05000000000000000000" pitchFamily="2" charset="2"/>
              <a:buChar char="q"/>
            </a:pPr>
            <a:r>
              <a:rPr lang="en-US" sz="2200" i="1" dirty="0" smtClean="0">
                <a:solidFill>
                  <a:schemeClr val="accent3"/>
                </a:solidFill>
              </a:rPr>
              <a:t>OpenStack</a:t>
            </a:r>
          </a:p>
          <a:p>
            <a:r>
              <a:rPr lang="en-US" sz="2400" dirty="0" smtClean="0"/>
              <a:t>Comparison</a:t>
            </a:r>
          </a:p>
          <a:p>
            <a:endParaRPr lang="en-US" sz="2400" dirty="0"/>
          </a:p>
        </p:txBody>
      </p:sp>
      <p:sp>
        <p:nvSpPr>
          <p:cNvPr id="6" name="Slide Number Placeholder 5"/>
          <p:cNvSpPr>
            <a:spLocks noGrp="1"/>
          </p:cNvSpPr>
          <p:nvPr>
            <p:ph type="sldNum" sz="quarter" idx="12"/>
          </p:nvPr>
        </p:nvSpPr>
        <p:spPr/>
        <p:txBody>
          <a:bodyPr/>
          <a:lstStyle/>
          <a:p>
            <a:fld id="{E31375A4-56A4-47D6-9801-1991572033F7}" type="slidenum">
              <a:rPr lang="en-US" smtClean="0"/>
              <a:t>7</a:t>
            </a:fld>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59606" y="1828800"/>
            <a:ext cx="5780422" cy="4339847"/>
          </a:xfrm>
          <a:prstGeom prst="rect">
            <a:avLst/>
          </a:prstGeom>
        </p:spPr>
      </p:pic>
    </p:spTree>
    <p:extLst>
      <p:ext uri="{BB962C8B-B14F-4D97-AF65-F5344CB8AC3E}">
        <p14:creationId xmlns:p14="http://schemas.microsoft.com/office/powerpoint/2010/main" val="4002426603"/>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solidFill>
                  <a:schemeClr val="accent3"/>
                </a:solidFill>
              </a:rPr>
              <a:t>Tools</a:t>
            </a:r>
            <a:endParaRPr lang="en-US" sz="4400" b="1" dirty="0">
              <a:solidFill>
                <a:schemeClr val="accent3"/>
              </a:solidFill>
            </a:endParaRPr>
          </a:p>
        </p:txBody>
      </p:sp>
      <p:sp>
        <p:nvSpPr>
          <p:cNvPr id="6" name="Slide Number Placeholder 5"/>
          <p:cNvSpPr>
            <a:spLocks noGrp="1"/>
          </p:cNvSpPr>
          <p:nvPr>
            <p:ph type="sldNum" sz="quarter" idx="12"/>
          </p:nvPr>
        </p:nvSpPr>
        <p:spPr/>
        <p:txBody>
          <a:bodyPr/>
          <a:lstStyle/>
          <a:p>
            <a:fld id="{E31375A4-56A4-47D6-9801-1991572033F7}" type="slidenum">
              <a:rPr lang="en-US" smtClean="0"/>
              <a:t>8</a:t>
            </a:fld>
            <a:endParaRPr lang="en-US"/>
          </a:p>
        </p:txBody>
      </p:sp>
      <p:pic>
        <p:nvPicPr>
          <p:cNvPr id="3" name="Content Placeholder 2"/>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3944117" y="2198726"/>
            <a:ext cx="3452363" cy="1838383"/>
          </a:xfr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6111" y="2397760"/>
            <a:ext cx="2989079" cy="1255414"/>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9955" y="4555945"/>
            <a:ext cx="3377249" cy="1164568"/>
          </a:xfrm>
          <a:prstGeom prst="rect">
            <a:avLst/>
          </a:prstGeom>
        </p:spPr>
      </p:pic>
      <p:pic>
        <p:nvPicPr>
          <p:cNvPr id="7" name="Pictur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441346" y="4450080"/>
            <a:ext cx="3178654" cy="1270433"/>
          </a:xfrm>
          <a:prstGeom prst="rect">
            <a:avLst/>
          </a:prstGeom>
        </p:spPr>
      </p:pic>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20000" y="1516633"/>
            <a:ext cx="2834772" cy="2834772"/>
          </a:xfrm>
          <a:prstGeom prst="rect">
            <a:avLst/>
          </a:prstGeom>
        </p:spPr>
      </p:pic>
      <p:pic>
        <p:nvPicPr>
          <p:cNvPr id="10" name="Picture 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065368" y="4037109"/>
            <a:ext cx="2389404" cy="1650861"/>
          </a:xfrm>
          <a:prstGeom prst="rect">
            <a:avLst/>
          </a:prstGeom>
        </p:spPr>
      </p:pic>
    </p:spTree>
    <p:extLst>
      <p:ext uri="{BB962C8B-B14F-4D97-AF65-F5344CB8AC3E}">
        <p14:creationId xmlns:p14="http://schemas.microsoft.com/office/powerpoint/2010/main" val="378803587"/>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chemeClr val="accent3"/>
                </a:solidFill>
              </a:rPr>
              <a:t>Project</a:t>
            </a:r>
            <a:r>
              <a:rPr lang="en-US" sz="4400" dirty="0" smtClean="0"/>
              <a:t> </a:t>
            </a:r>
            <a:r>
              <a:rPr lang="en-US" sz="4400" b="1" dirty="0">
                <a:solidFill>
                  <a:schemeClr val="accent3"/>
                </a:solidFill>
              </a:rPr>
              <a:t>Plan</a:t>
            </a:r>
          </a:p>
        </p:txBody>
      </p:sp>
      <p:sp>
        <p:nvSpPr>
          <p:cNvPr id="6" name="Slide Number Placeholder 5"/>
          <p:cNvSpPr>
            <a:spLocks noGrp="1"/>
          </p:cNvSpPr>
          <p:nvPr>
            <p:ph type="sldNum" sz="quarter" idx="12"/>
          </p:nvPr>
        </p:nvSpPr>
        <p:spPr/>
        <p:txBody>
          <a:bodyPr/>
          <a:lstStyle/>
          <a:p>
            <a:fld id="{E31375A4-56A4-47D6-9801-1991572033F7}" type="slidenum">
              <a:rPr lang="en-US" smtClean="0"/>
              <a:t>9</a:t>
            </a:fld>
            <a:endParaRPr lang="en-US"/>
          </a:p>
        </p:txBody>
      </p:sp>
      <p:graphicFrame>
        <p:nvGraphicFramePr>
          <p:cNvPr id="3" name="Content Placeholder 2"/>
          <p:cNvGraphicFramePr>
            <a:graphicFrameLocks noGrp="1"/>
          </p:cNvGraphicFramePr>
          <p:nvPr>
            <p:ph sz="half" idx="1"/>
            <p:extLst>
              <p:ext uri="{D42A27DB-BD31-4B8C-83A1-F6EECF244321}">
                <p14:modId xmlns:p14="http://schemas.microsoft.com/office/powerpoint/2010/main" val="2455829155"/>
              </p:ext>
            </p:extLst>
          </p:nvPr>
        </p:nvGraphicFramePr>
        <p:xfrm>
          <a:off x="2497538" y="1733265"/>
          <a:ext cx="7553295" cy="2967933"/>
        </p:xfrm>
        <a:graphic>
          <a:graphicData uri="http://schemas.openxmlformats.org/drawingml/2006/table">
            <a:tbl>
              <a:tblPr firstRow="1" bandRow="1">
                <a:tableStyleId>{0505E3EF-67EA-436B-97B2-0124C06EBD24}</a:tableStyleId>
              </a:tblPr>
              <a:tblGrid>
                <a:gridCol w="2183238">
                  <a:extLst>
                    <a:ext uri="{9D8B030D-6E8A-4147-A177-3AD203B41FA5}">
                      <a16:colId xmlns:a16="http://schemas.microsoft.com/office/drawing/2014/main" val="2968129013"/>
                    </a:ext>
                  </a:extLst>
                </a:gridCol>
                <a:gridCol w="5370057">
                  <a:extLst>
                    <a:ext uri="{9D8B030D-6E8A-4147-A177-3AD203B41FA5}">
                      <a16:colId xmlns:a16="http://schemas.microsoft.com/office/drawing/2014/main" val="3116091051"/>
                    </a:ext>
                  </a:extLst>
                </a:gridCol>
              </a:tblGrid>
              <a:tr h="791571">
                <a:tc>
                  <a:txBody>
                    <a:bodyPr/>
                    <a:lstStyle/>
                    <a:p>
                      <a:pPr algn="ctr"/>
                      <a:r>
                        <a:rPr lang="en-ZA" sz="1800" b="0" dirty="0" smtClean="0">
                          <a:latin typeface="Copperplate Gothic Bold" panose="020E0705020206020404" pitchFamily="34" charset="0"/>
                        </a:rPr>
                        <a:t>TERM 1</a:t>
                      </a:r>
                      <a:endParaRPr lang="en-ZA" sz="1800" b="0" dirty="0">
                        <a:latin typeface="Copperplate Gothic Bold" panose="020E0705020206020404" pitchFamily="34" charset="0"/>
                      </a:endParaRPr>
                    </a:p>
                  </a:txBody>
                  <a:tcPr anchor="ctr"/>
                </a:tc>
                <a:tc>
                  <a:txBody>
                    <a:bodyPr/>
                    <a:lstStyle/>
                    <a:p>
                      <a:pPr algn="ctr"/>
                      <a:r>
                        <a:rPr lang="en-ZA" dirty="0" smtClean="0"/>
                        <a:t>Information gathering, Project</a:t>
                      </a:r>
                      <a:r>
                        <a:rPr lang="en-ZA" baseline="0" dirty="0" smtClean="0"/>
                        <a:t> Analysis</a:t>
                      </a:r>
                      <a:endParaRPr lang="en-ZA" dirty="0"/>
                    </a:p>
                  </a:txBody>
                  <a:tcPr anchor="ctr"/>
                </a:tc>
                <a:extLst>
                  <a:ext uri="{0D108BD9-81ED-4DB2-BD59-A6C34878D82A}">
                    <a16:rowId xmlns:a16="http://schemas.microsoft.com/office/drawing/2014/main" val="2623970521"/>
                  </a:ext>
                </a:extLst>
              </a:tr>
              <a:tr h="725454">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ZA" sz="1800" b="0" kern="1200" noProof="0" dirty="0" smtClean="0">
                          <a:solidFill>
                            <a:schemeClr val="dk1"/>
                          </a:solidFill>
                          <a:latin typeface="Copperplate Gothic Bold" panose="020E0705020206020404" pitchFamily="34" charset="0"/>
                          <a:ea typeface="+mn-ea"/>
                          <a:cs typeface="+mn-cs"/>
                        </a:rPr>
                        <a:t>TERM 2</a:t>
                      </a:r>
                    </a:p>
                  </a:txBody>
                  <a:tcPr anchor="ctr"/>
                </a:tc>
                <a:tc>
                  <a:txBody>
                    <a:bodyPr/>
                    <a:lstStyle/>
                    <a:p>
                      <a:pPr algn="ctr"/>
                      <a:r>
                        <a:rPr lang="en-ZA" b="1" dirty="0" smtClean="0"/>
                        <a:t>URD, UIS, Requirement Analysis &amp; Project Design</a:t>
                      </a:r>
                      <a:endParaRPr lang="en-ZA" b="1" dirty="0"/>
                    </a:p>
                  </a:txBody>
                  <a:tcPr anchor="ctr"/>
                </a:tc>
                <a:extLst>
                  <a:ext uri="{0D108BD9-81ED-4DB2-BD59-A6C34878D82A}">
                    <a16:rowId xmlns:a16="http://schemas.microsoft.com/office/drawing/2014/main" val="4088826760"/>
                  </a:ext>
                </a:extLst>
              </a:tr>
              <a:tr h="725454">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ZA" sz="1800" b="0" kern="1200" dirty="0" smtClean="0">
                          <a:solidFill>
                            <a:schemeClr val="dk1"/>
                          </a:solidFill>
                          <a:latin typeface="Copperplate Gothic Bold" panose="020E0705020206020404" pitchFamily="34" charset="0"/>
                          <a:ea typeface="+mn-ea"/>
                          <a:cs typeface="+mn-cs"/>
                        </a:rPr>
                        <a:t>TERM 3</a:t>
                      </a:r>
                    </a:p>
                  </a:txBody>
                  <a:tcPr anchor="ctr"/>
                </a:tc>
                <a:tc>
                  <a:txBody>
                    <a:bodyPr/>
                    <a:lstStyle/>
                    <a:p>
                      <a:pPr algn="ctr"/>
                      <a:r>
                        <a:rPr lang="en-ZA" b="1" dirty="0" smtClean="0"/>
                        <a:t>Coding, Implementation</a:t>
                      </a:r>
                      <a:endParaRPr lang="en-ZA" b="1" dirty="0"/>
                    </a:p>
                  </a:txBody>
                  <a:tcPr anchor="ctr"/>
                </a:tc>
                <a:extLst>
                  <a:ext uri="{0D108BD9-81ED-4DB2-BD59-A6C34878D82A}">
                    <a16:rowId xmlns:a16="http://schemas.microsoft.com/office/drawing/2014/main" val="2385083625"/>
                  </a:ext>
                </a:extLst>
              </a:tr>
              <a:tr h="725454">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ZA" sz="1800" b="0" kern="1200" dirty="0" smtClean="0">
                          <a:solidFill>
                            <a:schemeClr val="dk1"/>
                          </a:solidFill>
                          <a:latin typeface="Copperplate Gothic Bold" panose="020E0705020206020404" pitchFamily="34" charset="0"/>
                          <a:ea typeface="+mn-ea"/>
                          <a:cs typeface="+mn-cs"/>
                        </a:rPr>
                        <a:t>TERM 4</a:t>
                      </a:r>
                    </a:p>
                  </a:txBody>
                  <a:tcPr anchor="ctr"/>
                </a:tc>
                <a:tc>
                  <a:txBody>
                    <a:bodyPr/>
                    <a:lstStyle/>
                    <a:p>
                      <a:pPr algn="ctr"/>
                      <a:r>
                        <a:rPr lang="en-ZA" b="1" dirty="0" smtClean="0"/>
                        <a:t>Testing, evaluation, &amp; presentation</a:t>
                      </a:r>
                      <a:endParaRPr lang="en-ZA" b="1" dirty="0"/>
                    </a:p>
                  </a:txBody>
                  <a:tcPr anchor="ctr"/>
                </a:tc>
                <a:extLst>
                  <a:ext uri="{0D108BD9-81ED-4DB2-BD59-A6C34878D82A}">
                    <a16:rowId xmlns:a16="http://schemas.microsoft.com/office/drawing/2014/main" val="985842212"/>
                  </a:ext>
                </a:extLst>
              </a:tr>
            </a:tbl>
          </a:graphicData>
        </a:graphic>
      </p:graphicFrame>
    </p:spTree>
    <p:extLst>
      <p:ext uri="{BB962C8B-B14F-4D97-AF65-F5344CB8AC3E}">
        <p14:creationId xmlns:p14="http://schemas.microsoft.com/office/powerpoint/2010/main" val="1081584715"/>
      </p:ext>
    </p:extLst>
  </p:cSld>
  <p:clrMapOvr>
    <a:masterClrMapping/>
  </p:clrMapOvr>
  <p:transition spd="med">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BrushedMetal">
      <a:dk1>
        <a:sysClr val="windowText" lastClr="000000"/>
      </a:dk1>
      <a:lt1>
        <a:sysClr val="window" lastClr="FFFFFF"/>
      </a:lt1>
      <a:dk2>
        <a:srgbClr val="2F333A"/>
      </a:dk2>
      <a:lt2>
        <a:srgbClr val="E4F9F9"/>
      </a:lt2>
      <a:accent1>
        <a:srgbClr val="07CB98"/>
      </a:accent1>
      <a:accent2>
        <a:srgbClr val="5A90D1"/>
      </a:accent2>
      <a:accent3>
        <a:srgbClr val="E6AD1E"/>
      </a:accent3>
      <a:accent4>
        <a:srgbClr val="EA6312"/>
      </a:accent4>
      <a:accent5>
        <a:srgbClr val="8253A9"/>
      </a:accent5>
      <a:accent6>
        <a:srgbClr val="CB274A"/>
      </a:accent6>
      <a:hlink>
        <a:srgbClr val="5A90D1"/>
      </a:hlink>
      <a:folHlink>
        <a:srgbClr val="969696"/>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BrushedMetal">
      <a:dk1>
        <a:sysClr val="windowText" lastClr="000000"/>
      </a:dk1>
      <a:lt1>
        <a:sysClr val="window" lastClr="FFFFFF"/>
      </a:lt1>
      <a:dk2>
        <a:srgbClr val="2F333A"/>
      </a:dk2>
      <a:lt2>
        <a:srgbClr val="E4F9F9"/>
      </a:lt2>
      <a:accent1>
        <a:srgbClr val="07CB98"/>
      </a:accent1>
      <a:accent2>
        <a:srgbClr val="5A90D1"/>
      </a:accent2>
      <a:accent3>
        <a:srgbClr val="E6AD1E"/>
      </a:accent3>
      <a:accent4>
        <a:srgbClr val="EA6312"/>
      </a:accent4>
      <a:accent5>
        <a:srgbClr val="8253A9"/>
      </a:accent5>
      <a:accent6>
        <a:srgbClr val="CB274A"/>
      </a:accent6>
      <a:hlink>
        <a:srgbClr val="5A90D1"/>
      </a:hlink>
      <a:folHlink>
        <a:srgbClr val="969696"/>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67B64C2-E5B0-424C-A90A-CEF65ED4047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Template>
  <TotalTime>0</TotalTime>
  <Words>253</Words>
  <Application>Microsoft Office PowerPoint</Application>
  <PresentationFormat>Widescreen</PresentationFormat>
  <Paragraphs>102</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Century Gothic</vt:lpstr>
      <vt:lpstr>Copperplate Gothic Bold</vt:lpstr>
      <vt:lpstr>Georgia</vt:lpstr>
      <vt:lpstr>Wingdings</vt:lpstr>
      <vt:lpstr>Wingdings 3</vt:lpstr>
      <vt:lpstr>Ion</vt:lpstr>
      <vt:lpstr> LIGHTWEIGHT CLOUD COMPUTING FOR  FAULT-TOLERANT DATA STORAGE MANAGEMENT</vt:lpstr>
      <vt:lpstr>Overview</vt:lpstr>
      <vt:lpstr>Introduction</vt:lpstr>
      <vt:lpstr>User Requirement Document</vt:lpstr>
      <vt:lpstr>The Lightweight Cloud Model</vt:lpstr>
      <vt:lpstr>The Lightweight Cloud Model</vt:lpstr>
      <vt:lpstr>Requirement Analysis Document</vt:lpstr>
      <vt:lpstr>Tools</vt:lpstr>
      <vt:lpstr>Project Plan</vt:lpstr>
      <vt:lpstr>References</vt:lpstr>
      <vt:lpstr>THE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2016-04-12T09:47:29Z</dcterms:created>
  <dcterms:modified xsi:type="dcterms:W3CDTF">2016-04-13T18:36:47Z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TC030309819991</vt:lpwstr>
  </property>
</Properties>
</file>