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6830" autoAdjust="0"/>
  </p:normalViewPr>
  <p:slideViewPr>
    <p:cSldViewPr snapToGrid="0">
      <p:cViewPr>
        <p:scale>
          <a:sx n="70" d="100"/>
          <a:sy n="70" d="100"/>
        </p:scale>
        <p:origin x="442" y="-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BF90-6676-4067-82CD-9147CBA4A2D6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41E79-9758-4CD4-840F-A3BA4A7476B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07206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1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52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12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31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CloudletScheduler</a:t>
            </a:r>
            <a:r>
              <a:rPr lang="en-ZA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abstract class is extended by the implementation of different policies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determine the share of processing power among Cloudlets in a VM. As described previously,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types of provisioning policies are offered: space-shared (</a:t>
            </a:r>
            <a:r>
              <a:rPr lang="en-ZA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CloudetSchedulerSpaceShared</a:t>
            </a:r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and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time-shared (</a:t>
            </a:r>
            <a:r>
              <a:rPr lang="en-ZA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CloudletSchedulerTimeShared</a:t>
            </a:r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en-ZA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ZA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VmmAllocationPolicy</a:t>
            </a:r>
            <a:r>
              <a:rPr lang="en-ZA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abstract class represents a provisioning policy that a VM Monitor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utilizes for allocating VMs to hosts. The chief functionality of the </a:t>
            </a:r>
            <a:r>
              <a:rPr lang="en-Z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VmmAllocationPolicy</a:t>
            </a:r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to select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available host in a data </a:t>
            </a:r>
            <a:r>
              <a:rPr lang="en-Z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</a:t>
            </a:r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meets the memory, storage, and availability requirement for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VM deployment.</a:t>
            </a:r>
          </a:p>
          <a:p>
            <a:endParaRPr lang="en-ZA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ZA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VmScheduler</a:t>
            </a:r>
            <a:r>
              <a:rPr lang="en-ZA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is an abstract class implemented by a Host component that models the policies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(space-shared, time-shared) required for allocating processor cores to VMs. The functionalities of</a:t>
            </a:r>
          </a:p>
          <a:p>
            <a:r>
              <a:rPr lang="en-Z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class can easily be overridden to accommodate application-specific processor sharing policies.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07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55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32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07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EF9EC-8318-4FF6-847E-A85BBD2B7E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9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521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3330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94354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086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7566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796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7565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8604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487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24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358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671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907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0892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5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74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536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8A3A74E-71EB-49FC-A009-E3748B0EAE1D}" type="datetimeFigureOut">
              <a:rPr lang="en-ZA" smtClean="0"/>
              <a:t>2016/06/14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A99C-A328-4F91-A8FB-B2B571B3D8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6636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esforce.com/uk/blog/2015/11/why-move-to-the-cloud-10-benefits-of-cloud-computing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30778"/>
            <a:ext cx="11937076" cy="1109464"/>
          </a:xfrm>
        </p:spPr>
        <p:txBody>
          <a:bodyPr>
            <a:noAutofit/>
          </a:bodyPr>
          <a:lstStyle/>
          <a:p>
            <a:pPr algn="ctr"/>
            <a:r>
              <a:rPr lang="en-ZA" sz="3600" b="1" dirty="0">
                <a:solidFill>
                  <a:schemeClr val="accent3"/>
                </a:solidFill>
              </a:rPr>
              <a:t/>
            </a:r>
            <a:br>
              <a:rPr lang="en-ZA" sz="3600" b="1" dirty="0">
                <a:solidFill>
                  <a:schemeClr val="accent3"/>
                </a:solidFill>
              </a:rPr>
            </a:br>
            <a:r>
              <a:rPr lang="en-ZA" sz="3600" b="1" dirty="0">
                <a:solidFill>
                  <a:schemeClr val="accent3"/>
                </a:solidFill>
              </a:rPr>
              <a:t>LIGHTWEIGHT CLOUD COMPUTING FOR </a:t>
            </a:r>
            <a:r>
              <a:rPr lang="en-ZA" sz="3600" b="1" dirty="0" smtClean="0">
                <a:solidFill>
                  <a:schemeClr val="accent3"/>
                </a:solidFill>
              </a:rPr>
              <a:t/>
            </a:r>
            <a:br>
              <a:rPr lang="en-ZA" sz="3600" b="1" dirty="0" smtClean="0">
                <a:solidFill>
                  <a:schemeClr val="accent3"/>
                </a:solidFill>
              </a:rPr>
            </a:br>
            <a:r>
              <a:rPr lang="en-ZA" sz="4000" b="1" dirty="0" smtClean="0">
                <a:solidFill>
                  <a:schemeClr val="accent3"/>
                </a:solidFill>
              </a:rPr>
              <a:t>FAULT-TOLERANT</a:t>
            </a:r>
            <a:r>
              <a:rPr lang="en-ZA" sz="3600" b="1" dirty="0" smtClean="0">
                <a:solidFill>
                  <a:schemeClr val="accent3"/>
                </a:solidFill>
              </a:rPr>
              <a:t> </a:t>
            </a:r>
            <a:r>
              <a:rPr lang="en-ZA" sz="3600" b="1" dirty="0">
                <a:solidFill>
                  <a:schemeClr val="accent3"/>
                </a:solidFill>
              </a:rPr>
              <a:t>DATA STORAGE MANAGEMENT</a:t>
            </a:r>
            <a:endParaRPr lang="en-US" sz="3600" b="1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7007" y="2456379"/>
            <a:ext cx="8229600" cy="40273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by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53738" y="3478960"/>
            <a:ext cx="8229600" cy="4027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Prince Steve Kamanke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853738" y="4904274"/>
            <a:ext cx="8229600" cy="731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Supervisor : Antoine </a:t>
            </a:r>
            <a:r>
              <a:rPr lang="en-US" sz="2800" b="1" dirty="0" err="1" smtClean="0">
                <a:solidFill>
                  <a:schemeClr val="tx1"/>
                </a:solidFill>
              </a:rPr>
              <a:t>Bagula</a:t>
            </a: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Mentor : Samson </a:t>
            </a:r>
            <a:r>
              <a:rPr lang="en-US" sz="2800" b="1" dirty="0" err="1" smtClean="0">
                <a:solidFill>
                  <a:schemeClr val="tx1"/>
                </a:solidFill>
              </a:rPr>
              <a:t>Akintoye</a:t>
            </a:r>
            <a:endParaRPr lang="en-US" sz="2800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2274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Brief Recap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562100"/>
            <a:ext cx="9403742" cy="4686299"/>
          </a:xfrm>
        </p:spPr>
        <p:txBody>
          <a:bodyPr/>
          <a:lstStyle/>
          <a:p>
            <a:pPr lvl="1">
              <a:lnSpc>
                <a:spcPct val="200000"/>
              </a:lnSpc>
            </a:pPr>
            <a:r>
              <a:rPr lang="en-US" sz="2800" dirty="0" smtClean="0"/>
              <a:t>Goals &amp; Objectives</a:t>
            </a:r>
          </a:p>
          <a:p>
            <a:pPr lvl="1">
              <a:lnSpc>
                <a:spcPct val="200000"/>
              </a:lnSpc>
            </a:pPr>
            <a:r>
              <a:rPr lang="en-US" sz="2800" dirty="0" smtClean="0"/>
              <a:t>The Simulation Model : CloudSim</a:t>
            </a:r>
            <a:endParaRPr lang="en-US" dirty="0" smtClean="0"/>
          </a:p>
          <a:p>
            <a:pPr lvl="1">
              <a:lnSpc>
                <a:spcPct val="200000"/>
              </a:lnSpc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909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User Interface Specification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514475"/>
            <a:ext cx="5066759" cy="44386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819775" y="1514475"/>
            <a:ext cx="6038091" cy="443864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dirty="0" smtClean="0"/>
              <a:t>Login optional but not compulsory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 Purely for initialization purposes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 Cloud user can set different component according to simulation requirements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 Default parameters will be allowed for trivial scenarios</a:t>
            </a:r>
          </a:p>
        </p:txBody>
      </p:sp>
    </p:spTree>
    <p:extLst>
      <p:ext uri="{BB962C8B-B14F-4D97-AF65-F5344CB8AC3E}">
        <p14:creationId xmlns:p14="http://schemas.microsoft.com/office/powerpoint/2010/main" val="2890465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High Level Design (Simplified)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3" y="1352550"/>
            <a:ext cx="8726487" cy="472682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526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High Level Design (Detailed)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590675"/>
            <a:ext cx="10069514" cy="4780778"/>
          </a:xfrm>
        </p:spPr>
      </p:pic>
      <p:sp>
        <p:nvSpPr>
          <p:cNvPr id="11" name="Oval 10"/>
          <p:cNvSpPr/>
          <p:nvPr/>
        </p:nvSpPr>
        <p:spPr>
          <a:xfrm>
            <a:off x="2177143" y="2862942"/>
            <a:ext cx="1556657" cy="89262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7717971" y="3418114"/>
            <a:ext cx="1556657" cy="89262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Oval 12"/>
          <p:cNvSpPr/>
          <p:nvPr/>
        </p:nvSpPr>
        <p:spPr>
          <a:xfrm>
            <a:off x="2373085" y="4617197"/>
            <a:ext cx="1556657" cy="89262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82244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Low Level Design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342" y="1251858"/>
            <a:ext cx="9982201" cy="4996542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 Instantiation &amp; Initialization</a:t>
            </a:r>
          </a:p>
          <a:p>
            <a:pPr lvl="1"/>
            <a:r>
              <a:rPr lang="en-US" sz="2800" dirty="0" smtClean="0"/>
              <a:t> </a:t>
            </a:r>
            <a:r>
              <a:rPr lang="en-ZA" sz="2800" dirty="0"/>
              <a:t>Create a data centre which provides resources to the simulation and the hosts as </a:t>
            </a:r>
            <a:r>
              <a:rPr lang="en-ZA" sz="2800" dirty="0" smtClean="0"/>
              <a:t>well</a:t>
            </a:r>
          </a:p>
          <a:p>
            <a:pPr lvl="1"/>
            <a:r>
              <a:rPr lang="en-US" sz="2800" dirty="0" smtClean="0"/>
              <a:t> </a:t>
            </a:r>
            <a:r>
              <a:rPr lang="en-ZA" sz="2800" dirty="0"/>
              <a:t>Create a broker accountable for submission of Virtual Machines and Cloudlets on behalf of a given cloud </a:t>
            </a:r>
            <a:r>
              <a:rPr lang="en-ZA" sz="2800" dirty="0" smtClean="0"/>
              <a:t>user</a:t>
            </a:r>
          </a:p>
          <a:p>
            <a:pPr lvl="1"/>
            <a:r>
              <a:rPr lang="en-ZA" sz="2800" dirty="0"/>
              <a:t> Create one or many virtual machines and cloudlets according to user </a:t>
            </a:r>
            <a:r>
              <a:rPr lang="en-ZA" sz="2800" dirty="0" smtClean="0"/>
              <a:t>specifications</a:t>
            </a:r>
          </a:p>
          <a:p>
            <a:pPr lvl="1"/>
            <a:r>
              <a:rPr lang="en-ZA" sz="2800" dirty="0"/>
              <a:t> Have the broker bind cloudlet to virtual machine using an allocation </a:t>
            </a:r>
            <a:r>
              <a:rPr lang="en-ZA" sz="2800" dirty="0" smtClean="0"/>
              <a:t>policy</a:t>
            </a:r>
          </a:p>
          <a:p>
            <a:pPr lvl="1"/>
            <a:r>
              <a:rPr lang="en-ZA" sz="2800" dirty="0" smtClean="0"/>
              <a:t>Start simulation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264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Project Plan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8142804"/>
              </p:ext>
            </p:extLst>
          </p:nvPr>
        </p:nvGraphicFramePr>
        <p:xfrm>
          <a:off x="2497538" y="1733265"/>
          <a:ext cx="7553295" cy="296793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183238">
                  <a:extLst>
                    <a:ext uri="{9D8B030D-6E8A-4147-A177-3AD203B41FA5}">
                      <a16:colId xmlns:a16="http://schemas.microsoft.com/office/drawing/2014/main" val="2968129013"/>
                    </a:ext>
                  </a:extLst>
                </a:gridCol>
                <a:gridCol w="5370057">
                  <a:extLst>
                    <a:ext uri="{9D8B030D-6E8A-4147-A177-3AD203B41FA5}">
                      <a16:colId xmlns:a16="http://schemas.microsoft.com/office/drawing/2014/main" val="3116091051"/>
                    </a:ext>
                  </a:extLst>
                </a:gridCol>
              </a:tblGrid>
              <a:tr h="791571">
                <a:tc>
                  <a:txBody>
                    <a:bodyPr/>
                    <a:lstStyle/>
                    <a:p>
                      <a:pPr algn="ctr"/>
                      <a:r>
                        <a:rPr lang="en-ZA" sz="1800" b="0" dirty="0" smtClean="0">
                          <a:latin typeface="Copperplate Gothic Bold" panose="020E0705020206020404" pitchFamily="34" charset="0"/>
                        </a:rPr>
                        <a:t>TERM 1</a:t>
                      </a:r>
                      <a:endParaRPr lang="en-ZA" sz="1800" b="0" dirty="0">
                        <a:latin typeface="Copperplate Gothic Bold" panose="020E07050202060204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Information gathering, Project</a:t>
                      </a:r>
                      <a:r>
                        <a:rPr lang="en-ZA" baseline="0" dirty="0" smtClean="0"/>
                        <a:t> Analysis</a:t>
                      </a:r>
                      <a:endParaRPr lang="en-Z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3970521"/>
                  </a:ext>
                </a:extLst>
              </a:tr>
              <a:tr h="72545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noProof="0" dirty="0" smtClean="0">
                          <a:solidFill>
                            <a:schemeClr val="dk1"/>
                          </a:solidFill>
                          <a:latin typeface="Copperplate Gothic Bold" panose="020E0705020206020404" pitchFamily="34" charset="0"/>
                          <a:ea typeface="+mn-ea"/>
                          <a:cs typeface="+mn-cs"/>
                        </a:rPr>
                        <a:t>TERM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 smtClean="0"/>
                        <a:t>URD, UIS, </a:t>
                      </a:r>
                      <a:r>
                        <a:rPr lang="en-ZA" b="1" dirty="0" smtClean="0"/>
                        <a:t>Requirement </a:t>
                      </a:r>
                      <a:r>
                        <a:rPr lang="en-ZA" b="1" dirty="0" smtClean="0"/>
                        <a:t>Analysis &amp; Project Design</a:t>
                      </a:r>
                      <a:endParaRPr lang="en-Z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8826760"/>
                  </a:ext>
                </a:extLst>
              </a:tr>
              <a:tr h="72545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Copperplate Gothic Bold" panose="020E0705020206020404" pitchFamily="34" charset="0"/>
                          <a:ea typeface="+mn-ea"/>
                          <a:cs typeface="+mn-cs"/>
                        </a:rPr>
                        <a:t>TERM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 smtClean="0"/>
                        <a:t>Coding, Implementation</a:t>
                      </a:r>
                      <a:endParaRPr lang="en-Z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5083625"/>
                  </a:ext>
                </a:extLst>
              </a:tr>
              <a:tr h="72545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Copperplate Gothic Bold" panose="020E0705020206020404" pitchFamily="34" charset="0"/>
                          <a:ea typeface="+mn-ea"/>
                          <a:cs typeface="+mn-cs"/>
                        </a:rPr>
                        <a:t>TERM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 smtClean="0"/>
                        <a:t>Testing, evaluation, &amp; presentation</a:t>
                      </a:r>
                      <a:endParaRPr lang="en-Z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5842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8014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295729"/>
            <a:ext cx="9404723" cy="140053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References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092" y="1143001"/>
            <a:ext cx="11040083" cy="562927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WHY MOVE TO THE CLOUD ? 10 Benefits of Cloud Computing</a:t>
            </a:r>
            <a:br>
              <a:rPr lang="en-US" dirty="0"/>
            </a:br>
            <a:r>
              <a:rPr lang="en-US" dirty="0">
                <a:hlinkClick r:id="rId3"/>
              </a:rPr>
              <a:t>https://www.salesforce.com/uk/blog/2015/11/why-move-to-the-cloud-10-benefits-of-cloud-computing.html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ZA" dirty="0" err="1"/>
              <a:t>Bagula</a:t>
            </a:r>
            <a:r>
              <a:rPr lang="en-ZA" dirty="0"/>
              <a:t>, A. (2016). Lightweight Cloud Computing for Fault-tolerant Data Storage Management. Cape Town: ISAT Laboratory, UWC Department of Computer Science.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Zhao, W., </a:t>
            </a:r>
            <a:r>
              <a:rPr lang="en-US" dirty="0" err="1"/>
              <a:t>Melliar</a:t>
            </a:r>
            <a:r>
              <a:rPr lang="en-US" dirty="0"/>
              <a:t>-Smith, P., &amp; Moser, L. (2010). Fault Tolerance Middleware for Cloud Computing. IEEE 3rd International Conference on Cloud Computing. Miami, FL: IEEE Computer Society.</a:t>
            </a:r>
          </a:p>
          <a:p>
            <a:pPr marL="457200" indent="-457200">
              <a:buFont typeface="+mj-lt"/>
              <a:buAutoNum type="arabicPeriod"/>
            </a:pPr>
            <a:r>
              <a:rPr lang="en-ZA" dirty="0"/>
              <a:t>Mell, P., &amp; </a:t>
            </a:r>
            <a:r>
              <a:rPr lang="en-ZA" dirty="0" err="1"/>
              <a:t>Grance</a:t>
            </a:r>
            <a:r>
              <a:rPr lang="en-ZA" dirty="0"/>
              <a:t>, T. (2011). The NIST Definition of Cloud Computing. The National Institute of Standards and Technology.</a:t>
            </a:r>
          </a:p>
          <a:p>
            <a:pPr marL="457200" indent="-457200">
              <a:buFont typeface="+mj-lt"/>
              <a:buAutoNum type="arabicPeriod"/>
            </a:pPr>
            <a:r>
              <a:rPr lang="en-ZA" dirty="0"/>
              <a:t>Mullins, T. (2014). Participatory Cloud Computing: The Community Cloud Management Protocol. South Africa: ISAT Laboratory, University of Cape Town</a:t>
            </a:r>
            <a:r>
              <a:rPr lang="en-ZA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ZA" dirty="0" err="1"/>
              <a:t>Buyya</a:t>
            </a:r>
            <a:r>
              <a:rPr lang="en-ZA" dirty="0"/>
              <a:t>, R., </a:t>
            </a:r>
            <a:r>
              <a:rPr lang="en-ZA" dirty="0" err="1"/>
              <a:t>Beloglazov</a:t>
            </a:r>
            <a:r>
              <a:rPr lang="en-ZA" dirty="0"/>
              <a:t>, A., </a:t>
            </a:r>
            <a:r>
              <a:rPr lang="en-ZA" dirty="0" err="1"/>
              <a:t>Calheiros</a:t>
            </a:r>
            <a:r>
              <a:rPr lang="en-ZA" dirty="0"/>
              <a:t>, R. N., </a:t>
            </a:r>
            <a:r>
              <a:rPr lang="en-ZA" dirty="0" err="1"/>
              <a:t>Ranjan</a:t>
            </a:r>
            <a:r>
              <a:rPr lang="en-ZA" dirty="0"/>
              <a:t>, R., &amp; Rose, C. A. (2009, November 3). CloudSim: a toolkit for </a:t>
            </a:r>
            <a:r>
              <a:rPr lang="en-ZA" dirty="0" err="1"/>
              <a:t>modeling</a:t>
            </a:r>
            <a:r>
              <a:rPr lang="en-ZA" dirty="0"/>
              <a:t> and simulation of cloud computing environments and evaluation of resource provisioning algorithms. </a:t>
            </a:r>
            <a:r>
              <a:rPr lang="en-ZA" i="1" dirty="0"/>
              <a:t>SOFTWARE – PRACTICE AND EXPERIENCE</a:t>
            </a:r>
            <a:r>
              <a:rPr lang="en-ZA" dirty="0"/>
              <a:t>, 41:23-50.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511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</a:rPr>
              <a:t>Demo | Q&amp;A</a:t>
            </a:r>
            <a:endParaRPr lang="en-US" sz="4400" b="1" dirty="0">
              <a:solidFill>
                <a:schemeClr val="accent3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431" y="1959537"/>
            <a:ext cx="3962400" cy="363016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166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343</Words>
  <Application>Microsoft Office PowerPoint</Application>
  <PresentationFormat>Widescreen</PresentationFormat>
  <Paragraphs>69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Copperplate Gothic Bold</vt:lpstr>
      <vt:lpstr>Wingdings 3</vt:lpstr>
      <vt:lpstr>Ion</vt:lpstr>
      <vt:lpstr> LIGHTWEIGHT CLOUD COMPUTING FOR  FAULT-TOLERANT DATA STORAGE MANAGEMENT</vt:lpstr>
      <vt:lpstr>Brief Recap</vt:lpstr>
      <vt:lpstr>User Interface Specification</vt:lpstr>
      <vt:lpstr>High Level Design (Simplified)</vt:lpstr>
      <vt:lpstr>High Level Design (Detailed)</vt:lpstr>
      <vt:lpstr>Low Level Design</vt:lpstr>
      <vt:lpstr>Project Plan</vt:lpstr>
      <vt:lpstr>References</vt:lpstr>
      <vt:lpstr>Demo | Q&amp;A</vt:lpstr>
    </vt:vector>
  </TitlesOfParts>
  <Company>@TLAS Advanced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LIGHTWEIGHT CLOUD COMPUTING FOR  FAULT-TOLERANT DATA STORAGE MANAGEMENT</dc:title>
  <dc:creator>Steve Kamanke</dc:creator>
  <cp:lastModifiedBy>Steve Kamanke</cp:lastModifiedBy>
  <cp:revision>13</cp:revision>
  <dcterms:created xsi:type="dcterms:W3CDTF">2016-06-14T18:53:50Z</dcterms:created>
  <dcterms:modified xsi:type="dcterms:W3CDTF">2016-06-15T04:53:04Z</dcterms:modified>
</cp:coreProperties>
</file>