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5" r:id="rId4"/>
    <p:sldId id="271" r:id="rId5"/>
    <p:sldId id="266" r:id="rId6"/>
    <p:sldId id="267" r:id="rId7"/>
    <p:sldId id="262" r:id="rId8"/>
    <p:sldId id="275" r:id="rId9"/>
    <p:sldId id="272" r:id="rId10"/>
    <p:sldId id="273" r:id="rId11"/>
    <p:sldId id="274" r:id="rId12"/>
    <p:sldId id="260" r:id="rId13"/>
    <p:sldId id="261" r:id="rId14"/>
    <p:sldId id="263"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047" autoAdjust="0"/>
  </p:normalViewPr>
  <p:slideViewPr>
    <p:cSldViewPr snapToGrid="0">
      <p:cViewPr varScale="1">
        <p:scale>
          <a:sx n="95" d="100"/>
          <a:sy n="95" d="100"/>
        </p:scale>
        <p:origin x="11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6EC9A1-08EA-4318-9AC3-7ABE73FD7CC1}"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859C4D26-49B7-4951-BC16-94A818EE8739}">
      <dgm:prSet phldrT="[Text]" custT="1"/>
      <dgm:spPr/>
      <dgm:t>
        <a:bodyPr/>
        <a:lstStyle/>
        <a:p>
          <a:r>
            <a:rPr lang="en-US" sz="2400" b="1" dirty="0"/>
            <a:t>Create Hosts &amp; Datacenters</a:t>
          </a:r>
        </a:p>
      </dgm:t>
    </dgm:pt>
    <dgm:pt modelId="{57376777-3044-4218-8101-6743A7A4A59E}" type="parTrans" cxnId="{549A7871-49B8-45D6-A30C-1E5B2A35BA65}">
      <dgm:prSet/>
      <dgm:spPr/>
      <dgm:t>
        <a:bodyPr/>
        <a:lstStyle/>
        <a:p>
          <a:endParaRPr lang="en-US"/>
        </a:p>
      </dgm:t>
    </dgm:pt>
    <dgm:pt modelId="{EF4E372B-CBC0-4B5E-9B46-69C056FE8B60}" type="sibTrans" cxnId="{549A7871-49B8-45D6-A30C-1E5B2A35BA65}">
      <dgm:prSet/>
      <dgm:spPr/>
      <dgm:t>
        <a:bodyPr/>
        <a:lstStyle/>
        <a:p>
          <a:endParaRPr lang="en-US"/>
        </a:p>
      </dgm:t>
    </dgm:pt>
    <dgm:pt modelId="{CA9BF3F2-8018-4E12-9E59-895741FD8063}">
      <dgm:prSet phldrT="[Text]" custT="1"/>
      <dgm:spPr/>
      <dgm:t>
        <a:bodyPr/>
        <a:lstStyle/>
        <a:p>
          <a:r>
            <a:rPr lang="en-US" sz="2400" b="1" dirty="0"/>
            <a:t>Create VMs &amp; Cloudlets</a:t>
          </a:r>
        </a:p>
      </dgm:t>
    </dgm:pt>
    <dgm:pt modelId="{2D2F873E-A640-4FFA-9492-034F6374FAE5}" type="parTrans" cxnId="{BAC2D6BA-3A65-4692-9EE3-AFA43377E86F}">
      <dgm:prSet/>
      <dgm:spPr/>
      <dgm:t>
        <a:bodyPr/>
        <a:lstStyle/>
        <a:p>
          <a:endParaRPr lang="en-US"/>
        </a:p>
      </dgm:t>
    </dgm:pt>
    <dgm:pt modelId="{3037B5F5-DB9E-4B1E-9A3B-0937BEC24E3D}" type="sibTrans" cxnId="{BAC2D6BA-3A65-4692-9EE3-AFA43377E86F}">
      <dgm:prSet/>
      <dgm:spPr/>
      <dgm:t>
        <a:bodyPr/>
        <a:lstStyle/>
        <a:p>
          <a:endParaRPr lang="en-US"/>
        </a:p>
      </dgm:t>
    </dgm:pt>
    <dgm:pt modelId="{9A975F68-2015-4BF2-B947-E6DB7B5E2B50}">
      <dgm:prSet phldrT="[Text]" custT="1"/>
      <dgm:spPr/>
      <dgm:t>
        <a:bodyPr/>
        <a:lstStyle/>
        <a:p>
          <a:r>
            <a:rPr lang="en-US" sz="2400" b="1" dirty="0"/>
            <a:t>Submit VMs and Cloudlets through Broker Agent  </a:t>
          </a:r>
        </a:p>
      </dgm:t>
    </dgm:pt>
    <dgm:pt modelId="{D2F2F4B6-C0C2-4C5B-A59B-9A4218FCDB97}" type="parTrans" cxnId="{1D7CEEB7-57E3-4491-BDD6-E2C57B485A6B}">
      <dgm:prSet/>
      <dgm:spPr/>
      <dgm:t>
        <a:bodyPr/>
        <a:lstStyle/>
        <a:p>
          <a:endParaRPr lang="en-US"/>
        </a:p>
      </dgm:t>
    </dgm:pt>
    <dgm:pt modelId="{3C070579-66AA-451C-812F-3CE0F42CC9F0}" type="sibTrans" cxnId="{1D7CEEB7-57E3-4491-BDD6-E2C57B485A6B}">
      <dgm:prSet/>
      <dgm:spPr/>
      <dgm:t>
        <a:bodyPr/>
        <a:lstStyle/>
        <a:p>
          <a:endParaRPr lang="en-US"/>
        </a:p>
      </dgm:t>
    </dgm:pt>
    <dgm:pt modelId="{AEFF440F-85E9-42B0-A11C-661A8BD19626}">
      <dgm:prSet phldrT="[Text]" custT="1"/>
      <dgm:spPr/>
      <dgm:t>
        <a:bodyPr/>
        <a:lstStyle/>
        <a:p>
          <a:r>
            <a:rPr lang="en-US" sz="2400" b="1" dirty="0"/>
            <a:t>Bind them through Allocation &amp; Scheduling Policy</a:t>
          </a:r>
        </a:p>
      </dgm:t>
    </dgm:pt>
    <dgm:pt modelId="{AB32C831-16C8-40F5-A526-46DD2850AB1B}" type="parTrans" cxnId="{9EDC1E58-41D2-4F2F-8B27-2A1070A96FD8}">
      <dgm:prSet/>
      <dgm:spPr/>
      <dgm:t>
        <a:bodyPr/>
        <a:lstStyle/>
        <a:p>
          <a:endParaRPr lang="en-US"/>
        </a:p>
      </dgm:t>
    </dgm:pt>
    <dgm:pt modelId="{5B3A4160-F7E6-4FBD-9093-C31100C287D5}" type="sibTrans" cxnId="{9EDC1E58-41D2-4F2F-8B27-2A1070A96FD8}">
      <dgm:prSet/>
      <dgm:spPr/>
      <dgm:t>
        <a:bodyPr/>
        <a:lstStyle/>
        <a:p>
          <a:endParaRPr lang="en-US"/>
        </a:p>
      </dgm:t>
    </dgm:pt>
    <dgm:pt modelId="{0BE7E862-7ED7-42D5-A171-70825FFAEBE1}">
      <dgm:prSet phldrT="[Text]" custT="1"/>
      <dgm:spPr/>
      <dgm:t>
        <a:bodyPr/>
        <a:lstStyle/>
        <a:p>
          <a:r>
            <a:rPr lang="en-US" sz="2400" b="1" dirty="0"/>
            <a:t>Start Simulation and generate report</a:t>
          </a:r>
        </a:p>
      </dgm:t>
    </dgm:pt>
    <dgm:pt modelId="{0B767769-7257-4451-9F96-38F8530ADEA5}" type="parTrans" cxnId="{39D8F90D-A835-483B-936A-995880B4C89A}">
      <dgm:prSet/>
      <dgm:spPr/>
      <dgm:t>
        <a:bodyPr/>
        <a:lstStyle/>
        <a:p>
          <a:endParaRPr lang="en-US"/>
        </a:p>
      </dgm:t>
    </dgm:pt>
    <dgm:pt modelId="{688709FA-EFB2-480C-9D3F-AF92E0EC4209}" type="sibTrans" cxnId="{39D8F90D-A835-483B-936A-995880B4C89A}">
      <dgm:prSet/>
      <dgm:spPr/>
      <dgm:t>
        <a:bodyPr/>
        <a:lstStyle/>
        <a:p>
          <a:endParaRPr lang="en-US"/>
        </a:p>
      </dgm:t>
    </dgm:pt>
    <dgm:pt modelId="{321610B3-6BCB-4F5A-82A8-8961DEE424F9}" type="pres">
      <dgm:prSet presAssocID="{576EC9A1-08EA-4318-9AC3-7ABE73FD7CC1}" presName="diagram" presStyleCnt="0">
        <dgm:presLayoutVars>
          <dgm:dir/>
          <dgm:resizeHandles val="exact"/>
        </dgm:presLayoutVars>
      </dgm:prSet>
      <dgm:spPr/>
    </dgm:pt>
    <dgm:pt modelId="{84D6BE79-95A1-41AB-AE67-EB561C5271C3}" type="pres">
      <dgm:prSet presAssocID="{859C4D26-49B7-4951-BC16-94A818EE8739}" presName="node" presStyleLbl="node1" presStyleIdx="0" presStyleCnt="5" custScaleX="127677">
        <dgm:presLayoutVars>
          <dgm:bulletEnabled val="1"/>
        </dgm:presLayoutVars>
      </dgm:prSet>
      <dgm:spPr/>
    </dgm:pt>
    <dgm:pt modelId="{CF772B00-AED3-4C0F-980A-F3435BF95CFB}" type="pres">
      <dgm:prSet presAssocID="{EF4E372B-CBC0-4B5E-9B46-69C056FE8B60}" presName="sibTrans" presStyleLbl="sibTrans2D1" presStyleIdx="0" presStyleCnt="4"/>
      <dgm:spPr/>
    </dgm:pt>
    <dgm:pt modelId="{50AC8196-8049-48DA-8FC7-DAA1DE073000}" type="pres">
      <dgm:prSet presAssocID="{EF4E372B-CBC0-4B5E-9B46-69C056FE8B60}" presName="connectorText" presStyleLbl="sibTrans2D1" presStyleIdx="0" presStyleCnt="4"/>
      <dgm:spPr/>
    </dgm:pt>
    <dgm:pt modelId="{5945A64D-A3AF-4A56-8AC0-39701FA556D0}" type="pres">
      <dgm:prSet presAssocID="{CA9BF3F2-8018-4E12-9E59-895741FD8063}" presName="node" presStyleLbl="node1" presStyleIdx="1" presStyleCnt="5" custScaleX="104552">
        <dgm:presLayoutVars>
          <dgm:bulletEnabled val="1"/>
        </dgm:presLayoutVars>
      </dgm:prSet>
      <dgm:spPr/>
    </dgm:pt>
    <dgm:pt modelId="{72522C87-8A28-479E-AA3E-4CB223BDF64C}" type="pres">
      <dgm:prSet presAssocID="{3037B5F5-DB9E-4B1E-9A3B-0937BEC24E3D}" presName="sibTrans" presStyleLbl="sibTrans2D1" presStyleIdx="1" presStyleCnt="4"/>
      <dgm:spPr/>
    </dgm:pt>
    <dgm:pt modelId="{362F3918-442F-49A9-93E9-C2E8988B1B19}" type="pres">
      <dgm:prSet presAssocID="{3037B5F5-DB9E-4B1E-9A3B-0937BEC24E3D}" presName="connectorText" presStyleLbl="sibTrans2D1" presStyleIdx="1" presStyleCnt="4"/>
      <dgm:spPr/>
    </dgm:pt>
    <dgm:pt modelId="{1AAFD216-C99B-482F-A0DD-E659CA78B1F9}" type="pres">
      <dgm:prSet presAssocID="{9A975F68-2015-4BF2-B947-E6DB7B5E2B50}" presName="node" presStyleLbl="node1" presStyleIdx="2" presStyleCnt="5">
        <dgm:presLayoutVars>
          <dgm:bulletEnabled val="1"/>
        </dgm:presLayoutVars>
      </dgm:prSet>
      <dgm:spPr/>
    </dgm:pt>
    <dgm:pt modelId="{A2784708-A4CF-428C-B8B9-71291C3E4492}" type="pres">
      <dgm:prSet presAssocID="{3C070579-66AA-451C-812F-3CE0F42CC9F0}" presName="sibTrans" presStyleLbl="sibTrans2D1" presStyleIdx="2" presStyleCnt="4"/>
      <dgm:spPr/>
    </dgm:pt>
    <dgm:pt modelId="{F5140E2D-5095-4572-B078-4C8BBD21EFB1}" type="pres">
      <dgm:prSet presAssocID="{3C070579-66AA-451C-812F-3CE0F42CC9F0}" presName="connectorText" presStyleLbl="sibTrans2D1" presStyleIdx="2" presStyleCnt="4"/>
      <dgm:spPr/>
    </dgm:pt>
    <dgm:pt modelId="{07D09965-58D2-4FD3-BB19-2152202886B5}" type="pres">
      <dgm:prSet presAssocID="{AEFF440F-85E9-42B0-A11C-661A8BD19626}" presName="node" presStyleLbl="node1" presStyleIdx="3" presStyleCnt="5">
        <dgm:presLayoutVars>
          <dgm:bulletEnabled val="1"/>
        </dgm:presLayoutVars>
      </dgm:prSet>
      <dgm:spPr/>
    </dgm:pt>
    <dgm:pt modelId="{3D8F67F4-F237-4839-A36E-BF1C0D3FE0D7}" type="pres">
      <dgm:prSet presAssocID="{5B3A4160-F7E6-4FBD-9093-C31100C287D5}" presName="sibTrans" presStyleLbl="sibTrans2D1" presStyleIdx="3" presStyleCnt="4"/>
      <dgm:spPr/>
    </dgm:pt>
    <dgm:pt modelId="{F5C3717C-5DC1-4FF3-B12F-8603320C2D4C}" type="pres">
      <dgm:prSet presAssocID="{5B3A4160-F7E6-4FBD-9093-C31100C287D5}" presName="connectorText" presStyleLbl="sibTrans2D1" presStyleIdx="3" presStyleCnt="4"/>
      <dgm:spPr/>
    </dgm:pt>
    <dgm:pt modelId="{14C0378D-223B-4D2C-9A56-B78759FEC53D}" type="pres">
      <dgm:prSet presAssocID="{0BE7E862-7ED7-42D5-A171-70825FFAEBE1}" presName="node" presStyleLbl="node1" presStyleIdx="4" presStyleCnt="5">
        <dgm:presLayoutVars>
          <dgm:bulletEnabled val="1"/>
        </dgm:presLayoutVars>
      </dgm:prSet>
      <dgm:spPr/>
    </dgm:pt>
  </dgm:ptLst>
  <dgm:cxnLst>
    <dgm:cxn modelId="{E9BCAC7B-2223-48A9-8092-1CEA96DE66C0}" type="presOf" srcId="{EF4E372B-CBC0-4B5E-9B46-69C056FE8B60}" destId="{CF772B00-AED3-4C0F-980A-F3435BF95CFB}" srcOrd="0" destOrd="0" presId="urn:microsoft.com/office/officeart/2005/8/layout/process5"/>
    <dgm:cxn modelId="{3FB16C62-C416-4A63-A8A6-ACA7348B8D20}" type="presOf" srcId="{EF4E372B-CBC0-4B5E-9B46-69C056FE8B60}" destId="{50AC8196-8049-48DA-8FC7-DAA1DE073000}" srcOrd="1" destOrd="0" presId="urn:microsoft.com/office/officeart/2005/8/layout/process5"/>
    <dgm:cxn modelId="{70BD1C19-40D7-4617-8014-0735A07596C5}" type="presOf" srcId="{5B3A4160-F7E6-4FBD-9093-C31100C287D5}" destId="{3D8F67F4-F237-4839-A36E-BF1C0D3FE0D7}" srcOrd="0" destOrd="0" presId="urn:microsoft.com/office/officeart/2005/8/layout/process5"/>
    <dgm:cxn modelId="{22702BFF-D490-469A-A14C-0D77F98DE213}" type="presOf" srcId="{3C070579-66AA-451C-812F-3CE0F42CC9F0}" destId="{A2784708-A4CF-428C-B8B9-71291C3E4492}" srcOrd="0" destOrd="0" presId="urn:microsoft.com/office/officeart/2005/8/layout/process5"/>
    <dgm:cxn modelId="{63034AF6-AEB7-4CA8-8DCD-76DFE2699E9B}" type="presOf" srcId="{CA9BF3F2-8018-4E12-9E59-895741FD8063}" destId="{5945A64D-A3AF-4A56-8AC0-39701FA556D0}" srcOrd="0" destOrd="0" presId="urn:microsoft.com/office/officeart/2005/8/layout/process5"/>
    <dgm:cxn modelId="{39D8F90D-A835-483B-936A-995880B4C89A}" srcId="{576EC9A1-08EA-4318-9AC3-7ABE73FD7CC1}" destId="{0BE7E862-7ED7-42D5-A171-70825FFAEBE1}" srcOrd="4" destOrd="0" parTransId="{0B767769-7257-4451-9F96-38F8530ADEA5}" sibTransId="{688709FA-EFB2-480C-9D3F-AF92E0EC4209}"/>
    <dgm:cxn modelId="{1D7CEEB7-57E3-4491-BDD6-E2C57B485A6B}" srcId="{576EC9A1-08EA-4318-9AC3-7ABE73FD7CC1}" destId="{9A975F68-2015-4BF2-B947-E6DB7B5E2B50}" srcOrd="2" destOrd="0" parTransId="{D2F2F4B6-C0C2-4C5B-A59B-9A4218FCDB97}" sibTransId="{3C070579-66AA-451C-812F-3CE0F42CC9F0}"/>
    <dgm:cxn modelId="{45A50504-BDE0-4782-AA13-95F93E3036CD}" type="presOf" srcId="{0BE7E862-7ED7-42D5-A171-70825FFAEBE1}" destId="{14C0378D-223B-4D2C-9A56-B78759FEC53D}" srcOrd="0" destOrd="0" presId="urn:microsoft.com/office/officeart/2005/8/layout/process5"/>
    <dgm:cxn modelId="{A8841841-E5AF-4624-B0C2-7C9F07D78F86}" type="presOf" srcId="{859C4D26-49B7-4951-BC16-94A818EE8739}" destId="{84D6BE79-95A1-41AB-AE67-EB561C5271C3}" srcOrd="0" destOrd="0" presId="urn:microsoft.com/office/officeart/2005/8/layout/process5"/>
    <dgm:cxn modelId="{4983E3BF-CABF-46B3-A788-982928A7B17B}" type="presOf" srcId="{576EC9A1-08EA-4318-9AC3-7ABE73FD7CC1}" destId="{321610B3-6BCB-4F5A-82A8-8961DEE424F9}" srcOrd="0" destOrd="0" presId="urn:microsoft.com/office/officeart/2005/8/layout/process5"/>
    <dgm:cxn modelId="{49ADA1C3-F360-4311-90B9-9BB709088271}" type="presOf" srcId="{9A975F68-2015-4BF2-B947-E6DB7B5E2B50}" destId="{1AAFD216-C99B-482F-A0DD-E659CA78B1F9}" srcOrd="0" destOrd="0" presId="urn:microsoft.com/office/officeart/2005/8/layout/process5"/>
    <dgm:cxn modelId="{5F0C56DD-2408-4C4E-91E0-ED7C73F66581}" type="presOf" srcId="{AEFF440F-85E9-42B0-A11C-661A8BD19626}" destId="{07D09965-58D2-4FD3-BB19-2152202886B5}" srcOrd="0" destOrd="0" presId="urn:microsoft.com/office/officeart/2005/8/layout/process5"/>
    <dgm:cxn modelId="{DD9687B2-F353-4FF7-84BB-DE5E6239B5E2}" type="presOf" srcId="{5B3A4160-F7E6-4FBD-9093-C31100C287D5}" destId="{F5C3717C-5DC1-4FF3-B12F-8603320C2D4C}" srcOrd="1" destOrd="0" presId="urn:microsoft.com/office/officeart/2005/8/layout/process5"/>
    <dgm:cxn modelId="{9EDC1E58-41D2-4F2F-8B27-2A1070A96FD8}" srcId="{576EC9A1-08EA-4318-9AC3-7ABE73FD7CC1}" destId="{AEFF440F-85E9-42B0-A11C-661A8BD19626}" srcOrd="3" destOrd="0" parTransId="{AB32C831-16C8-40F5-A526-46DD2850AB1B}" sibTransId="{5B3A4160-F7E6-4FBD-9093-C31100C287D5}"/>
    <dgm:cxn modelId="{5A629F77-E9FC-480F-B6BE-58FF142B1BA7}" type="presOf" srcId="{3037B5F5-DB9E-4B1E-9A3B-0937BEC24E3D}" destId="{362F3918-442F-49A9-93E9-C2E8988B1B19}" srcOrd="1" destOrd="0" presId="urn:microsoft.com/office/officeart/2005/8/layout/process5"/>
    <dgm:cxn modelId="{549A7871-49B8-45D6-A30C-1E5B2A35BA65}" srcId="{576EC9A1-08EA-4318-9AC3-7ABE73FD7CC1}" destId="{859C4D26-49B7-4951-BC16-94A818EE8739}" srcOrd="0" destOrd="0" parTransId="{57376777-3044-4218-8101-6743A7A4A59E}" sibTransId="{EF4E372B-CBC0-4B5E-9B46-69C056FE8B60}"/>
    <dgm:cxn modelId="{BAC2D6BA-3A65-4692-9EE3-AFA43377E86F}" srcId="{576EC9A1-08EA-4318-9AC3-7ABE73FD7CC1}" destId="{CA9BF3F2-8018-4E12-9E59-895741FD8063}" srcOrd="1" destOrd="0" parTransId="{2D2F873E-A640-4FFA-9492-034F6374FAE5}" sibTransId="{3037B5F5-DB9E-4B1E-9A3B-0937BEC24E3D}"/>
    <dgm:cxn modelId="{32DA5B87-662E-409B-8BA8-F3EDE6C0850B}" type="presOf" srcId="{3C070579-66AA-451C-812F-3CE0F42CC9F0}" destId="{F5140E2D-5095-4572-B078-4C8BBD21EFB1}" srcOrd="1" destOrd="0" presId="urn:microsoft.com/office/officeart/2005/8/layout/process5"/>
    <dgm:cxn modelId="{4613BAA5-33B2-4B5A-B459-BBAC98103923}" type="presOf" srcId="{3037B5F5-DB9E-4B1E-9A3B-0937BEC24E3D}" destId="{72522C87-8A28-479E-AA3E-4CB223BDF64C}" srcOrd="0" destOrd="0" presId="urn:microsoft.com/office/officeart/2005/8/layout/process5"/>
    <dgm:cxn modelId="{9EDD5E99-8FAF-474F-B187-D92B85FAE503}" type="presParOf" srcId="{321610B3-6BCB-4F5A-82A8-8961DEE424F9}" destId="{84D6BE79-95A1-41AB-AE67-EB561C5271C3}" srcOrd="0" destOrd="0" presId="urn:microsoft.com/office/officeart/2005/8/layout/process5"/>
    <dgm:cxn modelId="{31257ED0-465F-480C-895A-444D5A0E586F}" type="presParOf" srcId="{321610B3-6BCB-4F5A-82A8-8961DEE424F9}" destId="{CF772B00-AED3-4C0F-980A-F3435BF95CFB}" srcOrd="1" destOrd="0" presId="urn:microsoft.com/office/officeart/2005/8/layout/process5"/>
    <dgm:cxn modelId="{F44723B7-2C95-4FF1-855E-C45A5D2F5CD5}" type="presParOf" srcId="{CF772B00-AED3-4C0F-980A-F3435BF95CFB}" destId="{50AC8196-8049-48DA-8FC7-DAA1DE073000}" srcOrd="0" destOrd="0" presId="urn:microsoft.com/office/officeart/2005/8/layout/process5"/>
    <dgm:cxn modelId="{F8EA4B8F-DEEB-485B-9129-FE4D3DE059F1}" type="presParOf" srcId="{321610B3-6BCB-4F5A-82A8-8961DEE424F9}" destId="{5945A64D-A3AF-4A56-8AC0-39701FA556D0}" srcOrd="2" destOrd="0" presId="urn:microsoft.com/office/officeart/2005/8/layout/process5"/>
    <dgm:cxn modelId="{80A01704-FB59-4A19-ADB8-4239918344B8}" type="presParOf" srcId="{321610B3-6BCB-4F5A-82A8-8961DEE424F9}" destId="{72522C87-8A28-479E-AA3E-4CB223BDF64C}" srcOrd="3" destOrd="0" presId="urn:microsoft.com/office/officeart/2005/8/layout/process5"/>
    <dgm:cxn modelId="{71042946-D011-486E-A6D6-DFAB626E600A}" type="presParOf" srcId="{72522C87-8A28-479E-AA3E-4CB223BDF64C}" destId="{362F3918-442F-49A9-93E9-C2E8988B1B19}" srcOrd="0" destOrd="0" presId="urn:microsoft.com/office/officeart/2005/8/layout/process5"/>
    <dgm:cxn modelId="{4089ECEA-882B-45ED-812C-D0A0DCD172D5}" type="presParOf" srcId="{321610B3-6BCB-4F5A-82A8-8961DEE424F9}" destId="{1AAFD216-C99B-482F-A0DD-E659CA78B1F9}" srcOrd="4" destOrd="0" presId="urn:microsoft.com/office/officeart/2005/8/layout/process5"/>
    <dgm:cxn modelId="{3D2E34D8-4988-4E10-9D58-A24E617A690F}" type="presParOf" srcId="{321610B3-6BCB-4F5A-82A8-8961DEE424F9}" destId="{A2784708-A4CF-428C-B8B9-71291C3E4492}" srcOrd="5" destOrd="0" presId="urn:microsoft.com/office/officeart/2005/8/layout/process5"/>
    <dgm:cxn modelId="{935E5177-49AF-4064-A236-044C934A948E}" type="presParOf" srcId="{A2784708-A4CF-428C-B8B9-71291C3E4492}" destId="{F5140E2D-5095-4572-B078-4C8BBD21EFB1}" srcOrd="0" destOrd="0" presId="urn:microsoft.com/office/officeart/2005/8/layout/process5"/>
    <dgm:cxn modelId="{1D238598-4189-403A-8496-7060FF3D389D}" type="presParOf" srcId="{321610B3-6BCB-4F5A-82A8-8961DEE424F9}" destId="{07D09965-58D2-4FD3-BB19-2152202886B5}" srcOrd="6" destOrd="0" presId="urn:microsoft.com/office/officeart/2005/8/layout/process5"/>
    <dgm:cxn modelId="{B779E891-8E58-4AB6-989D-8B9E24C9D8A6}" type="presParOf" srcId="{321610B3-6BCB-4F5A-82A8-8961DEE424F9}" destId="{3D8F67F4-F237-4839-A36E-BF1C0D3FE0D7}" srcOrd="7" destOrd="0" presId="urn:microsoft.com/office/officeart/2005/8/layout/process5"/>
    <dgm:cxn modelId="{D92E6CEB-9494-46AA-BCC2-05F776780D2A}" type="presParOf" srcId="{3D8F67F4-F237-4839-A36E-BF1C0D3FE0D7}" destId="{F5C3717C-5DC1-4FF3-B12F-8603320C2D4C}" srcOrd="0" destOrd="0" presId="urn:microsoft.com/office/officeart/2005/8/layout/process5"/>
    <dgm:cxn modelId="{1B3373D1-9D11-44C3-86D6-8C18378A6FCB}" type="presParOf" srcId="{321610B3-6BCB-4F5A-82A8-8961DEE424F9}" destId="{14C0378D-223B-4D2C-9A56-B78759FEC53D}"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6BE79-95A1-41AB-AE67-EB561C5271C3}">
      <dsp:nvSpPr>
        <dsp:cNvPr id="0" name=""/>
        <dsp:cNvSpPr/>
      </dsp:nvSpPr>
      <dsp:spPr>
        <a:xfrm>
          <a:off x="2889011" y="1587"/>
          <a:ext cx="3345605" cy="1572219"/>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Create Hosts &amp; Datacenters</a:t>
          </a:r>
        </a:p>
      </dsp:txBody>
      <dsp:txXfrm>
        <a:off x="2935060" y="47636"/>
        <a:ext cx="3253507" cy="1480121"/>
      </dsp:txXfrm>
    </dsp:sp>
    <dsp:sp modelId="{CF772B00-AED3-4C0F-980A-F3435BF95CFB}">
      <dsp:nvSpPr>
        <dsp:cNvPr id="0" name=""/>
        <dsp:cNvSpPr/>
      </dsp:nvSpPr>
      <dsp:spPr>
        <a:xfrm>
          <a:off x="6465209" y="462772"/>
          <a:ext cx="555517" cy="64985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465209" y="592742"/>
        <a:ext cx="388862" cy="389910"/>
      </dsp:txXfrm>
    </dsp:sp>
    <dsp:sp modelId="{5945A64D-A3AF-4A56-8AC0-39701FA556D0}">
      <dsp:nvSpPr>
        <dsp:cNvPr id="0" name=""/>
        <dsp:cNvSpPr/>
      </dsp:nvSpPr>
      <dsp:spPr>
        <a:xfrm>
          <a:off x="7282763" y="1587"/>
          <a:ext cx="2739645" cy="157221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Create VMs &amp; Cloudlets</a:t>
          </a:r>
        </a:p>
      </dsp:txBody>
      <dsp:txXfrm>
        <a:off x="7328812" y="47636"/>
        <a:ext cx="2647547" cy="1480121"/>
      </dsp:txXfrm>
    </dsp:sp>
    <dsp:sp modelId="{72522C87-8A28-479E-AA3E-4CB223BDF64C}">
      <dsp:nvSpPr>
        <dsp:cNvPr id="0" name=""/>
        <dsp:cNvSpPr/>
      </dsp:nvSpPr>
      <dsp:spPr>
        <a:xfrm rot="5321770">
          <a:off x="8404217" y="1757233"/>
          <a:ext cx="555661" cy="64985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5400000">
        <a:off x="8485196" y="1804349"/>
        <a:ext cx="389910" cy="388963"/>
      </dsp:txXfrm>
    </dsp:sp>
    <dsp:sp modelId="{1AAFD216-C99B-482F-A0DD-E659CA78B1F9}">
      <dsp:nvSpPr>
        <dsp:cNvPr id="0" name=""/>
        <dsp:cNvSpPr/>
      </dsp:nvSpPr>
      <dsp:spPr>
        <a:xfrm>
          <a:off x="7402042" y="2621954"/>
          <a:ext cx="2620366" cy="1572219"/>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Submit VMs and Cloudlets through Broker Agent  </a:t>
          </a:r>
        </a:p>
      </dsp:txBody>
      <dsp:txXfrm>
        <a:off x="7448091" y="2668003"/>
        <a:ext cx="2528268" cy="1480121"/>
      </dsp:txXfrm>
    </dsp:sp>
    <dsp:sp modelId="{A2784708-A4CF-428C-B8B9-71291C3E4492}">
      <dsp:nvSpPr>
        <dsp:cNvPr id="0" name=""/>
        <dsp:cNvSpPr/>
      </dsp:nvSpPr>
      <dsp:spPr>
        <a:xfrm rot="10800000">
          <a:off x="6615932" y="3083138"/>
          <a:ext cx="555517" cy="64985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6782587" y="3213108"/>
        <a:ext cx="388862" cy="389910"/>
      </dsp:txXfrm>
    </dsp:sp>
    <dsp:sp modelId="{07D09965-58D2-4FD3-BB19-2152202886B5}">
      <dsp:nvSpPr>
        <dsp:cNvPr id="0" name=""/>
        <dsp:cNvSpPr/>
      </dsp:nvSpPr>
      <dsp:spPr>
        <a:xfrm>
          <a:off x="3733529" y="2621954"/>
          <a:ext cx="2620366" cy="1572219"/>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Bind them through Allocation &amp; Scheduling Policy</a:t>
          </a:r>
        </a:p>
      </dsp:txBody>
      <dsp:txXfrm>
        <a:off x="3779578" y="2668003"/>
        <a:ext cx="2528268" cy="1480121"/>
      </dsp:txXfrm>
    </dsp:sp>
    <dsp:sp modelId="{3D8F67F4-F237-4839-A36E-BF1C0D3FE0D7}">
      <dsp:nvSpPr>
        <dsp:cNvPr id="0" name=""/>
        <dsp:cNvSpPr/>
      </dsp:nvSpPr>
      <dsp:spPr>
        <a:xfrm rot="10800000">
          <a:off x="2947419" y="3083138"/>
          <a:ext cx="555517" cy="64985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3114074" y="3213108"/>
        <a:ext cx="388862" cy="389910"/>
      </dsp:txXfrm>
    </dsp:sp>
    <dsp:sp modelId="{14C0378D-223B-4D2C-9A56-B78759FEC53D}">
      <dsp:nvSpPr>
        <dsp:cNvPr id="0" name=""/>
        <dsp:cNvSpPr/>
      </dsp:nvSpPr>
      <dsp:spPr>
        <a:xfrm>
          <a:off x="65016" y="2621954"/>
          <a:ext cx="2620366" cy="1572219"/>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Start Simulation and generate report</a:t>
          </a:r>
        </a:p>
      </dsp:txBody>
      <dsp:txXfrm>
        <a:off x="111065" y="2668003"/>
        <a:ext cx="2528268" cy="1480121"/>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91BF90-6676-4067-82CD-9147CBA4A2D6}" type="datetimeFigureOut">
              <a:rPr lang="en-ZA" smtClean="0"/>
              <a:t>2017/02/10</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541E79-9758-4CD4-840F-A3BA4A7476BB}" type="slidenum">
              <a:rPr lang="en-ZA" smtClean="0"/>
              <a:t>‹#›</a:t>
            </a:fld>
            <a:endParaRPr lang="en-ZA"/>
          </a:p>
        </p:txBody>
      </p:sp>
    </p:spTree>
    <p:extLst>
      <p:ext uri="{BB962C8B-B14F-4D97-AF65-F5344CB8AC3E}">
        <p14:creationId xmlns:p14="http://schemas.microsoft.com/office/powerpoint/2010/main" val="2407206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1</a:t>
            </a:fld>
            <a:endParaRPr lang="en-US"/>
          </a:p>
        </p:txBody>
      </p:sp>
    </p:spTree>
    <p:extLst>
      <p:ext uri="{BB962C8B-B14F-4D97-AF65-F5344CB8AC3E}">
        <p14:creationId xmlns:p14="http://schemas.microsoft.com/office/powerpoint/2010/main" val="4273913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10</a:t>
            </a:fld>
            <a:endParaRPr lang="en-US"/>
          </a:p>
        </p:txBody>
      </p:sp>
    </p:spTree>
    <p:extLst>
      <p:ext uri="{BB962C8B-B14F-4D97-AF65-F5344CB8AC3E}">
        <p14:creationId xmlns:p14="http://schemas.microsoft.com/office/powerpoint/2010/main" val="156787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11</a:t>
            </a:fld>
            <a:endParaRPr lang="en-US"/>
          </a:p>
        </p:txBody>
      </p:sp>
    </p:spTree>
    <p:extLst>
      <p:ext uri="{BB962C8B-B14F-4D97-AF65-F5344CB8AC3E}">
        <p14:creationId xmlns:p14="http://schemas.microsoft.com/office/powerpoint/2010/main" val="2112038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12</a:t>
            </a:fld>
            <a:endParaRPr lang="en-US"/>
          </a:p>
        </p:txBody>
      </p:sp>
    </p:spTree>
    <p:extLst>
      <p:ext uri="{BB962C8B-B14F-4D97-AF65-F5344CB8AC3E}">
        <p14:creationId xmlns:p14="http://schemas.microsoft.com/office/powerpoint/2010/main" val="528255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13</a:t>
            </a:fld>
            <a:endParaRPr lang="en-US"/>
          </a:p>
        </p:txBody>
      </p:sp>
    </p:spTree>
    <p:extLst>
      <p:ext uri="{BB962C8B-B14F-4D97-AF65-F5344CB8AC3E}">
        <p14:creationId xmlns:p14="http://schemas.microsoft.com/office/powerpoint/2010/main" val="32664075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14</a:t>
            </a:fld>
            <a:endParaRPr lang="en-US"/>
          </a:p>
        </p:txBody>
      </p:sp>
    </p:spTree>
    <p:extLst>
      <p:ext uri="{BB962C8B-B14F-4D97-AF65-F5344CB8AC3E}">
        <p14:creationId xmlns:p14="http://schemas.microsoft.com/office/powerpoint/2010/main" val="1759192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15</a:t>
            </a:fld>
            <a:endParaRPr lang="en-US"/>
          </a:p>
        </p:txBody>
      </p:sp>
    </p:spTree>
    <p:extLst>
      <p:ext uri="{BB962C8B-B14F-4D97-AF65-F5344CB8AC3E}">
        <p14:creationId xmlns:p14="http://schemas.microsoft.com/office/powerpoint/2010/main" val="3217596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2</a:t>
            </a:fld>
            <a:endParaRPr lang="en-US"/>
          </a:p>
        </p:txBody>
      </p:sp>
    </p:spTree>
    <p:extLst>
      <p:ext uri="{BB962C8B-B14F-4D97-AF65-F5344CB8AC3E}">
        <p14:creationId xmlns:p14="http://schemas.microsoft.com/office/powerpoint/2010/main" val="3366452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3</a:t>
            </a:fld>
            <a:endParaRPr lang="en-US"/>
          </a:p>
        </p:txBody>
      </p:sp>
    </p:spTree>
    <p:extLst>
      <p:ext uri="{BB962C8B-B14F-4D97-AF65-F5344CB8AC3E}">
        <p14:creationId xmlns:p14="http://schemas.microsoft.com/office/powerpoint/2010/main" val="405535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4</a:t>
            </a:fld>
            <a:endParaRPr lang="en-US"/>
          </a:p>
        </p:txBody>
      </p:sp>
    </p:spTree>
    <p:extLst>
      <p:ext uri="{BB962C8B-B14F-4D97-AF65-F5344CB8AC3E}">
        <p14:creationId xmlns:p14="http://schemas.microsoft.com/office/powerpoint/2010/main" val="3430308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b="1" i="1" u="none" strike="noStrike" kern="1200" baseline="0" dirty="0" err="1">
                <a:solidFill>
                  <a:schemeClr val="tx1"/>
                </a:solidFill>
                <a:latin typeface="+mn-lt"/>
                <a:ea typeface="+mn-ea"/>
                <a:cs typeface="+mn-cs"/>
              </a:rPr>
              <a:t>VmmAllocationPolicy</a:t>
            </a:r>
            <a:r>
              <a:rPr lang="en-ZA" sz="1200" b="1" i="0" u="none" strike="noStrike" kern="1200" baseline="0" dirty="0">
                <a:solidFill>
                  <a:schemeClr val="tx1"/>
                </a:solidFill>
                <a:latin typeface="+mn-lt"/>
                <a:ea typeface="+mn-ea"/>
                <a:cs typeface="+mn-cs"/>
              </a:rPr>
              <a:t>: </a:t>
            </a:r>
            <a:r>
              <a:rPr lang="en-ZA" sz="1200" b="0" i="0" u="none" strike="noStrike" kern="1200" baseline="0" dirty="0">
                <a:solidFill>
                  <a:schemeClr val="tx1"/>
                </a:solidFill>
                <a:latin typeface="+mn-lt"/>
                <a:ea typeface="+mn-ea"/>
                <a:cs typeface="+mn-cs"/>
              </a:rPr>
              <a:t>This abstract class represents a provisioning policy that a VM Monitor</a:t>
            </a:r>
          </a:p>
          <a:p>
            <a:r>
              <a:rPr lang="en-ZA" sz="1200" b="0" i="0" u="none" strike="noStrike" kern="1200" baseline="0" dirty="0">
                <a:solidFill>
                  <a:schemeClr val="tx1"/>
                </a:solidFill>
                <a:latin typeface="+mn-lt"/>
                <a:ea typeface="+mn-ea"/>
                <a:cs typeface="+mn-cs"/>
              </a:rPr>
              <a:t>utilizes for allocating VMs to hosts. The chief functionality of the </a:t>
            </a:r>
            <a:r>
              <a:rPr lang="en-ZA" sz="1200" b="0" i="0" u="none" strike="noStrike" kern="1200" baseline="0" dirty="0" err="1">
                <a:solidFill>
                  <a:schemeClr val="tx1"/>
                </a:solidFill>
                <a:latin typeface="+mn-lt"/>
                <a:ea typeface="+mn-ea"/>
                <a:cs typeface="+mn-cs"/>
              </a:rPr>
              <a:t>VmmAllocationPolicy</a:t>
            </a:r>
            <a:r>
              <a:rPr lang="en-ZA" sz="1200" b="0" i="0" u="none" strike="noStrike" kern="1200" baseline="0" dirty="0">
                <a:solidFill>
                  <a:schemeClr val="tx1"/>
                </a:solidFill>
                <a:latin typeface="+mn-lt"/>
                <a:ea typeface="+mn-ea"/>
                <a:cs typeface="+mn-cs"/>
              </a:rPr>
              <a:t> is to select</a:t>
            </a:r>
          </a:p>
          <a:p>
            <a:r>
              <a:rPr lang="en-ZA" sz="1200" b="0" i="0" u="none" strike="noStrike" kern="1200" baseline="0" dirty="0">
                <a:solidFill>
                  <a:schemeClr val="tx1"/>
                </a:solidFill>
                <a:latin typeface="+mn-lt"/>
                <a:ea typeface="+mn-ea"/>
                <a:cs typeface="+mn-cs"/>
              </a:rPr>
              <a:t>the available host in a data </a:t>
            </a:r>
            <a:r>
              <a:rPr lang="en-ZA" sz="1200" b="0" i="0" u="none" strike="noStrike" kern="1200" baseline="0" dirty="0" err="1">
                <a:solidFill>
                  <a:schemeClr val="tx1"/>
                </a:solidFill>
                <a:latin typeface="+mn-lt"/>
                <a:ea typeface="+mn-ea"/>
                <a:cs typeface="+mn-cs"/>
              </a:rPr>
              <a:t>center</a:t>
            </a:r>
            <a:r>
              <a:rPr lang="en-ZA" sz="1200" b="0" i="0" u="none" strike="noStrike" kern="1200" baseline="0" dirty="0">
                <a:solidFill>
                  <a:schemeClr val="tx1"/>
                </a:solidFill>
                <a:latin typeface="+mn-lt"/>
                <a:ea typeface="+mn-ea"/>
                <a:cs typeface="+mn-cs"/>
              </a:rPr>
              <a:t> that meets the memory, storage, and availability requirement for</a:t>
            </a:r>
          </a:p>
          <a:p>
            <a:r>
              <a:rPr lang="en-ZA" sz="1200" b="0" i="0" u="none" strike="noStrike" kern="1200" baseline="0" dirty="0">
                <a:solidFill>
                  <a:schemeClr val="tx1"/>
                </a:solidFill>
                <a:latin typeface="+mn-lt"/>
                <a:ea typeface="+mn-ea"/>
                <a:cs typeface="+mn-cs"/>
              </a:rPr>
              <a:t>a VM deployment.</a:t>
            </a:r>
          </a:p>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5</a:t>
            </a:fld>
            <a:endParaRPr lang="en-US"/>
          </a:p>
        </p:txBody>
      </p:sp>
    </p:spTree>
    <p:extLst>
      <p:ext uri="{BB962C8B-B14F-4D97-AF65-F5344CB8AC3E}">
        <p14:creationId xmlns:p14="http://schemas.microsoft.com/office/powerpoint/2010/main" val="3354449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6</a:t>
            </a:fld>
            <a:endParaRPr lang="en-US"/>
          </a:p>
        </p:txBody>
      </p:sp>
    </p:spTree>
    <p:extLst>
      <p:ext uri="{BB962C8B-B14F-4D97-AF65-F5344CB8AC3E}">
        <p14:creationId xmlns:p14="http://schemas.microsoft.com/office/powerpoint/2010/main" val="1119812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7</a:t>
            </a:fld>
            <a:endParaRPr lang="en-US"/>
          </a:p>
        </p:txBody>
      </p:sp>
    </p:spTree>
    <p:extLst>
      <p:ext uri="{BB962C8B-B14F-4D97-AF65-F5344CB8AC3E}">
        <p14:creationId xmlns:p14="http://schemas.microsoft.com/office/powerpoint/2010/main" val="1677032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8</a:t>
            </a:fld>
            <a:endParaRPr lang="en-US"/>
          </a:p>
        </p:txBody>
      </p:sp>
    </p:spTree>
    <p:extLst>
      <p:ext uri="{BB962C8B-B14F-4D97-AF65-F5344CB8AC3E}">
        <p14:creationId xmlns:p14="http://schemas.microsoft.com/office/powerpoint/2010/main" val="1534482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9</a:t>
            </a:fld>
            <a:endParaRPr lang="en-US"/>
          </a:p>
        </p:txBody>
      </p:sp>
    </p:spTree>
    <p:extLst>
      <p:ext uri="{BB962C8B-B14F-4D97-AF65-F5344CB8AC3E}">
        <p14:creationId xmlns:p14="http://schemas.microsoft.com/office/powerpoint/2010/main" val="1353824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204521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A3A74E-71EB-49FC-A009-E3748B0EAE1D}" type="datetimeFigureOut">
              <a:rPr lang="en-ZA" smtClean="0"/>
              <a:t>2017/02/10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404333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2994354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7086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166756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4"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343796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4"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3447565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748604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3764874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3142417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259358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A3A74E-71EB-49FC-A009-E3748B0EAE1D}" type="datetimeFigureOut">
              <a:rPr lang="en-ZA" smtClean="0"/>
              <a:t>2017/02/10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1006713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A3A74E-71EB-49FC-A009-E3748B0EAE1D}" type="datetimeFigureOut">
              <a:rPr lang="en-ZA" smtClean="0"/>
              <a:t>2017/02/10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290907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3"/>
          <p:cNvSpPr>
            <a:spLocks noGrp="1"/>
          </p:cNvSpPr>
          <p:nvPr>
            <p:ph type="ftr" sz="quarter" idx="11"/>
          </p:nvPr>
        </p:nvSpPr>
        <p:spPr/>
        <p:txBody>
          <a:bodyPr/>
          <a:lstStyle/>
          <a:p>
            <a:endParaRPr lang="en-ZA"/>
          </a:p>
        </p:txBody>
      </p:sp>
      <p:sp>
        <p:nvSpPr>
          <p:cNvPr id="6" name="Slide Number Placeholder 4"/>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3408925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2"/>
          <p:cNvSpPr>
            <a:spLocks noGrp="1"/>
          </p:cNvSpPr>
          <p:nvPr>
            <p:ph type="ftr" sz="quarter" idx="11"/>
          </p:nvPr>
        </p:nvSpPr>
        <p:spPr/>
        <p:txBody>
          <a:bodyPr/>
          <a:lstStyle/>
          <a:p>
            <a:endParaRPr lang="en-ZA"/>
          </a:p>
        </p:txBody>
      </p:sp>
      <p:sp>
        <p:nvSpPr>
          <p:cNvPr id="6" name="Slide Number Placeholder 3"/>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2255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68A3A74E-71EB-49FC-A009-E3748B0EAE1D}" type="datetimeFigureOut">
              <a:rPr lang="en-ZA" smtClean="0"/>
              <a:t>2017/02/10</a:t>
            </a:fld>
            <a:endParaRPr lang="en-ZA"/>
          </a:p>
        </p:txBody>
      </p:sp>
      <p:sp>
        <p:nvSpPr>
          <p:cNvPr id="5" name="Footer Placeholder 5"/>
          <p:cNvSpPr>
            <a:spLocks noGrp="1"/>
          </p:cNvSpPr>
          <p:nvPr>
            <p:ph type="ftr" sz="quarter" idx="11"/>
          </p:nvPr>
        </p:nvSpPr>
        <p:spPr/>
        <p:txBody>
          <a:bodyPr/>
          <a:lstStyle/>
          <a:p>
            <a:endParaRPr lang="en-ZA"/>
          </a:p>
        </p:txBody>
      </p:sp>
      <p:sp>
        <p:nvSpPr>
          <p:cNvPr id="6" name="Slide Number Placeholder 6"/>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19674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A3A74E-71EB-49FC-A009-E3748B0EAE1D}" type="datetimeFigureOut">
              <a:rPr lang="en-ZA" smtClean="0"/>
              <a:t>2017/02/10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C02A99C-A328-4F91-A8FB-B2B571B3D885}" type="slidenum">
              <a:rPr lang="en-ZA" smtClean="0"/>
              <a:t>‹#›</a:t>
            </a:fld>
            <a:endParaRPr lang="en-ZA"/>
          </a:p>
        </p:txBody>
      </p:sp>
    </p:spTree>
    <p:extLst>
      <p:ext uri="{BB962C8B-B14F-4D97-AF65-F5344CB8AC3E}">
        <p14:creationId xmlns:p14="http://schemas.microsoft.com/office/powerpoint/2010/main" val="195536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8A3A74E-71EB-49FC-A009-E3748B0EAE1D}" type="datetimeFigureOut">
              <a:rPr lang="en-ZA" smtClean="0"/>
              <a:t>2017/02/10</a:t>
            </a:fld>
            <a:endParaRPr lang="en-Z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Z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C02A99C-A328-4F91-A8FB-B2B571B3D885}" type="slidenum">
              <a:rPr lang="en-ZA" smtClean="0"/>
              <a:t>‹#›</a:t>
            </a:fld>
            <a:endParaRPr lang="en-ZA"/>
          </a:p>
        </p:txBody>
      </p:sp>
    </p:spTree>
    <p:extLst>
      <p:ext uri="{BB962C8B-B14F-4D97-AF65-F5344CB8AC3E}">
        <p14:creationId xmlns:p14="http://schemas.microsoft.com/office/powerpoint/2010/main" val="35066367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hyperlink" Target="https://www.salesforce.com/uk/blog/2015/11/why-move-to-the-cloud-10-benefits-of-cloud-computing.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30778"/>
            <a:ext cx="11937076" cy="1109464"/>
          </a:xfrm>
        </p:spPr>
        <p:txBody>
          <a:bodyPr>
            <a:noAutofit/>
          </a:bodyPr>
          <a:lstStyle/>
          <a:p>
            <a:pPr algn="ctr"/>
            <a:br>
              <a:rPr lang="en-ZA" sz="3600" b="1" dirty="0">
                <a:solidFill>
                  <a:schemeClr val="accent3"/>
                </a:solidFill>
              </a:rPr>
            </a:br>
            <a:r>
              <a:rPr lang="en-ZA" sz="3600" b="1" dirty="0">
                <a:solidFill>
                  <a:schemeClr val="accent3"/>
                </a:solidFill>
              </a:rPr>
              <a:t>LIGHTWEIGHT CLOUD COMPUTING FOR </a:t>
            </a:r>
            <a:br>
              <a:rPr lang="en-ZA" sz="3600" b="1" dirty="0">
                <a:solidFill>
                  <a:schemeClr val="accent3"/>
                </a:solidFill>
              </a:rPr>
            </a:br>
            <a:r>
              <a:rPr lang="en-ZA" sz="4000" b="1" dirty="0">
                <a:solidFill>
                  <a:schemeClr val="accent3"/>
                </a:solidFill>
              </a:rPr>
              <a:t>FAULT-TOLERANT</a:t>
            </a:r>
            <a:r>
              <a:rPr lang="en-ZA" sz="3600" b="1" dirty="0">
                <a:solidFill>
                  <a:schemeClr val="accent3"/>
                </a:solidFill>
              </a:rPr>
              <a:t> DATA STORAGE MANAGEMENT</a:t>
            </a:r>
            <a:endParaRPr lang="en-US" sz="3600" b="1" dirty="0">
              <a:solidFill>
                <a:schemeClr val="accent3"/>
              </a:solidFill>
            </a:endParaRPr>
          </a:p>
        </p:txBody>
      </p:sp>
      <p:sp>
        <p:nvSpPr>
          <p:cNvPr id="3" name="Subtitle 2"/>
          <p:cNvSpPr>
            <a:spLocks noGrp="1"/>
          </p:cNvSpPr>
          <p:nvPr>
            <p:ph type="subTitle" idx="1"/>
          </p:nvPr>
        </p:nvSpPr>
        <p:spPr>
          <a:xfrm>
            <a:off x="2037007" y="2456379"/>
            <a:ext cx="8229600" cy="402731"/>
          </a:xfrm>
        </p:spPr>
        <p:txBody>
          <a:bodyPr>
            <a:normAutofit/>
          </a:bodyPr>
          <a:lstStyle/>
          <a:p>
            <a:pPr algn="ctr"/>
            <a:r>
              <a:rPr lang="en-US" dirty="0">
                <a:solidFill>
                  <a:schemeClr val="tx1"/>
                </a:solidFill>
              </a:rPr>
              <a:t>by</a:t>
            </a:r>
          </a:p>
          <a:p>
            <a:pPr algn="ctr"/>
            <a:endParaRPr lang="en-US" dirty="0"/>
          </a:p>
          <a:p>
            <a:pPr algn="ctr"/>
            <a:endParaRPr lang="en-US" dirty="0"/>
          </a:p>
        </p:txBody>
      </p:sp>
      <p:sp>
        <p:nvSpPr>
          <p:cNvPr id="4" name="Subtitle 2"/>
          <p:cNvSpPr txBox="1">
            <a:spLocks/>
          </p:cNvSpPr>
          <p:nvPr/>
        </p:nvSpPr>
        <p:spPr>
          <a:xfrm>
            <a:off x="1853738" y="3478960"/>
            <a:ext cx="8229600" cy="402731"/>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200"/>
              </a:spcBef>
              <a:buClr>
                <a:schemeClr val="accent1"/>
              </a:buClr>
              <a:buFont typeface="Arial" pitchFamily="34" charset="0"/>
              <a:buNone/>
              <a:defRPr sz="2400" kern="1200">
                <a:solidFill>
                  <a:schemeClr val="accent1"/>
                </a:solidFill>
                <a:latin typeface="+mn-lt"/>
                <a:ea typeface="+mn-ea"/>
                <a:cs typeface="+mn-cs"/>
              </a:defRPr>
            </a:lvl1pPr>
            <a:lvl2pPr marL="457200" indent="0" algn="ctr" defTabSz="914400" rtl="0" eaLnBrk="1" latinLnBrk="0" hangingPunct="1">
              <a:lnSpc>
                <a:spcPct val="90000"/>
              </a:lnSpc>
              <a:spcBef>
                <a:spcPts val="1200"/>
              </a:spcBef>
              <a:buClr>
                <a:schemeClr val="accent1"/>
              </a:buClr>
              <a:buFont typeface="Arial"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800"/>
              </a:spcBef>
              <a:buClr>
                <a:schemeClr val="accent1"/>
              </a:buClr>
              <a:buFont typeface="Arial"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9pPr>
          </a:lstStyle>
          <a:p>
            <a:pPr algn="ctr"/>
            <a:r>
              <a:rPr lang="en-US" sz="2800" b="1" dirty="0">
                <a:solidFill>
                  <a:schemeClr val="tx1"/>
                </a:solidFill>
              </a:rPr>
              <a:t>Prince Steve Kamanke</a:t>
            </a:r>
          </a:p>
          <a:p>
            <a:pPr algn="ctr"/>
            <a:endParaRPr lang="en-US" dirty="0"/>
          </a:p>
          <a:p>
            <a:pPr algn="ctr"/>
            <a:endParaRPr lang="en-US" dirty="0"/>
          </a:p>
        </p:txBody>
      </p:sp>
      <p:sp>
        <p:nvSpPr>
          <p:cNvPr id="5" name="Subtitle 2"/>
          <p:cNvSpPr txBox="1">
            <a:spLocks/>
          </p:cNvSpPr>
          <p:nvPr/>
        </p:nvSpPr>
        <p:spPr>
          <a:xfrm>
            <a:off x="1853738" y="4904274"/>
            <a:ext cx="8229600" cy="73175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buClr>
                <a:schemeClr val="accent1"/>
              </a:buClr>
              <a:buFont typeface="Arial" pitchFamily="34" charset="0"/>
              <a:buNone/>
              <a:defRPr sz="2400" kern="1200">
                <a:solidFill>
                  <a:schemeClr val="accent1"/>
                </a:solidFill>
                <a:latin typeface="+mn-lt"/>
                <a:ea typeface="+mn-ea"/>
                <a:cs typeface="+mn-cs"/>
              </a:defRPr>
            </a:lvl1pPr>
            <a:lvl2pPr marL="457200" indent="0" algn="ctr" defTabSz="914400" rtl="0" eaLnBrk="1" latinLnBrk="0" hangingPunct="1">
              <a:lnSpc>
                <a:spcPct val="90000"/>
              </a:lnSpc>
              <a:spcBef>
                <a:spcPts val="1200"/>
              </a:spcBef>
              <a:buClr>
                <a:schemeClr val="accent1"/>
              </a:buClr>
              <a:buFont typeface="Arial"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800"/>
              </a:spcBef>
              <a:buClr>
                <a:schemeClr val="accent1"/>
              </a:buClr>
              <a:buFont typeface="Arial"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9pPr>
          </a:lstStyle>
          <a:p>
            <a:pPr algn="ctr"/>
            <a:r>
              <a:rPr lang="en-US" sz="2800" b="1" dirty="0">
                <a:solidFill>
                  <a:schemeClr val="tx1"/>
                </a:solidFill>
              </a:rPr>
              <a:t>Supervisor : Antoine </a:t>
            </a:r>
            <a:r>
              <a:rPr lang="en-US" sz="2800" b="1" dirty="0" err="1">
                <a:solidFill>
                  <a:schemeClr val="tx1"/>
                </a:solidFill>
              </a:rPr>
              <a:t>Bagula</a:t>
            </a:r>
            <a:br>
              <a:rPr lang="en-US" sz="2800" b="1" dirty="0">
                <a:solidFill>
                  <a:schemeClr val="tx1"/>
                </a:solidFill>
              </a:rPr>
            </a:br>
            <a:r>
              <a:rPr lang="en-US" sz="2800" b="1" dirty="0">
                <a:solidFill>
                  <a:schemeClr val="tx1"/>
                </a:solidFill>
              </a:rPr>
              <a:t>Mentor : Samson </a:t>
            </a:r>
            <a:r>
              <a:rPr lang="en-US" sz="2800" b="1" dirty="0" err="1">
                <a:solidFill>
                  <a:schemeClr val="tx1"/>
                </a:solidFill>
              </a:rPr>
              <a:t>Akintoye</a:t>
            </a:r>
            <a:endParaRPr lang="en-US" sz="2800" b="1" dirty="0"/>
          </a:p>
        </p:txBody>
      </p:sp>
      <p:sp>
        <p:nvSpPr>
          <p:cNvPr id="7" name="Slide Number Placeholder 6"/>
          <p:cNvSpPr>
            <a:spLocks noGrp="1"/>
          </p:cNvSpPr>
          <p:nvPr>
            <p:ph type="sldNum" sz="quarter" idx="12"/>
          </p:nvPr>
        </p:nvSpPr>
        <p:spPr/>
        <p:txBody>
          <a:bodyPr/>
          <a:lstStyle/>
          <a:p>
            <a:fld id="{D57F1E4F-1CFF-5643-939E-02111984F565}" type="slidenum">
              <a:rPr lang="en-US" smtClean="0"/>
              <a:t>1</a:t>
            </a:fld>
            <a:endParaRPr lang="en-US" dirty="0"/>
          </a:p>
        </p:txBody>
      </p:sp>
    </p:spTree>
    <p:extLst>
      <p:ext uri="{BB962C8B-B14F-4D97-AF65-F5344CB8AC3E}">
        <p14:creationId xmlns:p14="http://schemas.microsoft.com/office/powerpoint/2010/main" val="981227450"/>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Outcome</a:t>
            </a:r>
          </a:p>
        </p:txBody>
      </p:sp>
      <p:sp>
        <p:nvSpPr>
          <p:cNvPr id="5" name="Slide Number Placeholder 4"/>
          <p:cNvSpPr>
            <a:spLocks noGrp="1"/>
          </p:cNvSpPr>
          <p:nvPr>
            <p:ph type="sldNum" sz="quarter" idx="12"/>
          </p:nvPr>
        </p:nvSpPr>
        <p:spPr/>
        <p:txBody>
          <a:bodyPr/>
          <a:lstStyle/>
          <a:p>
            <a:fld id="{E31375A4-56A4-47D6-9801-1991572033F7}" type="slidenum">
              <a:rPr lang="en-US" smtClean="0"/>
              <a:t>10</a:t>
            </a:fld>
            <a:endParaRPr lang="en-US"/>
          </a:p>
        </p:txBody>
      </p:sp>
      <p:sp>
        <p:nvSpPr>
          <p:cNvPr id="6" name="Content Placeholder 5"/>
          <p:cNvSpPr>
            <a:spLocks noGrp="1"/>
          </p:cNvSpPr>
          <p:nvPr>
            <p:ph idx="1"/>
          </p:nvPr>
        </p:nvSpPr>
        <p:spPr>
          <a:xfrm>
            <a:off x="773723" y="1346479"/>
            <a:ext cx="10417015" cy="5154805"/>
          </a:xfrm>
        </p:spPr>
        <p:txBody>
          <a:bodyPr>
            <a:normAutofit fontScale="92500" lnSpcReduction="10000"/>
          </a:bodyPr>
          <a:lstStyle/>
          <a:p>
            <a:pPr lvl="1">
              <a:buFont typeface="Wingdings" panose="05000000000000000000" pitchFamily="2" charset="2"/>
              <a:buChar char="§"/>
            </a:pPr>
            <a:r>
              <a:rPr lang="en-US" sz="2000" b="1" u="sng" dirty="0"/>
              <a:t>Scenario 1:</a:t>
            </a:r>
          </a:p>
          <a:p>
            <a:pPr lvl="2">
              <a:buFont typeface="Wingdings" panose="05000000000000000000" pitchFamily="2" charset="2"/>
              <a:buChar char="ü"/>
            </a:pPr>
            <a:r>
              <a:rPr lang="en-US" sz="1800" dirty="0"/>
              <a:t>VM &amp; Cloudlet binds flawlessly.</a:t>
            </a:r>
          </a:p>
          <a:p>
            <a:pPr lvl="2">
              <a:buFont typeface="Wingdings" panose="05000000000000000000" pitchFamily="2" charset="2"/>
              <a:buChar char="ü"/>
            </a:pPr>
            <a:r>
              <a:rPr lang="en-US" sz="1800" i="1" dirty="0"/>
              <a:t>Execution time : 10 </a:t>
            </a:r>
            <a:r>
              <a:rPr lang="en-US" sz="1800" i="1" dirty="0"/>
              <a:t>milliseconds</a:t>
            </a:r>
            <a:br>
              <a:rPr lang="en-US" sz="1800" dirty="0"/>
            </a:br>
            <a:endParaRPr lang="en-ZA" sz="1800" dirty="0"/>
          </a:p>
          <a:p>
            <a:pPr lvl="1">
              <a:buFont typeface="Wingdings" panose="05000000000000000000" pitchFamily="2" charset="2"/>
              <a:buChar char="§"/>
            </a:pPr>
            <a:r>
              <a:rPr lang="en-US" sz="2000" b="1" u="sng" dirty="0"/>
              <a:t>Scenario 2:</a:t>
            </a:r>
          </a:p>
          <a:p>
            <a:pPr lvl="2">
              <a:buFont typeface="Wingdings" panose="05000000000000000000" pitchFamily="2" charset="2"/>
              <a:buChar char="ü"/>
            </a:pPr>
            <a:r>
              <a:rPr lang="en-US" dirty="0"/>
              <a:t>One cloudlet will be present in each Virtual Machine and they will both use all VM cores and MIPS (Millis Instructions Per Seconds) capacities. However, since each host’s CPU will be shared between 2 virtual machines that are using time-shared scheduling policy, the cloudlet will take twice the time to complete execution.</a:t>
            </a:r>
          </a:p>
          <a:p>
            <a:pPr lvl="2">
              <a:buFont typeface="Wingdings" panose="05000000000000000000" pitchFamily="2" charset="2"/>
              <a:buChar char="ü"/>
            </a:pPr>
            <a:r>
              <a:rPr lang="en-US" sz="1800" i="1" dirty="0"/>
              <a:t>Execution time : 20 milliseconds</a:t>
            </a:r>
            <a:br>
              <a:rPr lang="en-US" sz="1800" dirty="0"/>
            </a:br>
            <a:endParaRPr lang="en-US" sz="1800" dirty="0"/>
          </a:p>
          <a:p>
            <a:pPr lvl="1">
              <a:buFont typeface="Wingdings" panose="05000000000000000000" pitchFamily="2" charset="2"/>
              <a:buChar char="§"/>
            </a:pPr>
            <a:r>
              <a:rPr lang="en-US" sz="2000" b="1" u="sng" dirty="0"/>
              <a:t>Scenario 3:</a:t>
            </a:r>
          </a:p>
          <a:p>
            <a:pPr lvl="2">
              <a:buFont typeface="Wingdings" panose="05000000000000000000" pitchFamily="2" charset="2"/>
              <a:buChar char="ü"/>
            </a:pPr>
            <a:r>
              <a:rPr lang="en-US" sz="1800" dirty="0"/>
              <a:t>Broker </a:t>
            </a:r>
            <a:r>
              <a:rPr lang="en-US" dirty="0"/>
              <a:t>fails in allocating a host for the last 2 virtual machines because the first two have already consumed all MIPS available. Once each of the 2 host Pes has a capacity of 1000 MIPS, defining that each one of the 4 virtual machines require 500 MIPs, the allocation the last 2 VMs fails.</a:t>
            </a:r>
          </a:p>
          <a:p>
            <a:pPr lvl="2">
              <a:buFont typeface="Wingdings" panose="05000000000000000000" pitchFamily="2" charset="2"/>
              <a:buChar char="ü"/>
            </a:pPr>
            <a:r>
              <a:rPr lang="en-US" i="1" dirty="0"/>
              <a:t>Execution time : 20 milliseconds (with 2 destroyed VMs and unattended cloudlets)</a:t>
            </a:r>
            <a:br>
              <a:rPr lang="en-US" dirty="0"/>
            </a:br>
            <a:endParaRPr lang="en-US" sz="1800" dirty="0"/>
          </a:p>
        </p:txBody>
      </p:sp>
    </p:spTree>
    <p:extLst>
      <p:ext uri="{BB962C8B-B14F-4D97-AF65-F5344CB8AC3E}">
        <p14:creationId xmlns:p14="http://schemas.microsoft.com/office/powerpoint/2010/main" val="381199234"/>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Conclusion</a:t>
            </a:r>
          </a:p>
        </p:txBody>
      </p:sp>
      <p:sp>
        <p:nvSpPr>
          <p:cNvPr id="5" name="Slide Number Placeholder 4"/>
          <p:cNvSpPr>
            <a:spLocks noGrp="1"/>
          </p:cNvSpPr>
          <p:nvPr>
            <p:ph type="sldNum" sz="quarter" idx="12"/>
          </p:nvPr>
        </p:nvSpPr>
        <p:spPr/>
        <p:txBody>
          <a:bodyPr/>
          <a:lstStyle/>
          <a:p>
            <a:fld id="{E31375A4-56A4-47D6-9801-1991572033F7}" type="slidenum">
              <a:rPr lang="en-US" smtClean="0"/>
              <a:t>11</a:t>
            </a:fld>
            <a:endParaRPr lang="en-US"/>
          </a:p>
        </p:txBody>
      </p:sp>
      <p:sp>
        <p:nvSpPr>
          <p:cNvPr id="6" name="Content Placeholder 5"/>
          <p:cNvSpPr>
            <a:spLocks noGrp="1"/>
          </p:cNvSpPr>
          <p:nvPr>
            <p:ph idx="1"/>
          </p:nvPr>
        </p:nvSpPr>
        <p:spPr>
          <a:xfrm>
            <a:off x="773724" y="1346479"/>
            <a:ext cx="9847384" cy="4901921"/>
          </a:xfrm>
        </p:spPr>
        <p:txBody>
          <a:bodyPr>
            <a:normAutofit/>
          </a:bodyPr>
          <a:lstStyle/>
          <a:p>
            <a:pPr lvl="1">
              <a:buFont typeface="Wingdings" panose="05000000000000000000" pitchFamily="2" charset="2"/>
              <a:buChar char="§"/>
            </a:pPr>
            <a:r>
              <a:rPr lang="en-US" sz="2800" dirty="0"/>
              <a:t>A lot of for flexibility</a:t>
            </a:r>
          </a:p>
          <a:p>
            <a:pPr lvl="1">
              <a:buFont typeface="Wingdings" panose="05000000000000000000" pitchFamily="2" charset="2"/>
              <a:buChar char="§"/>
            </a:pPr>
            <a:r>
              <a:rPr lang="en-US" sz="2800" dirty="0"/>
              <a:t>Application has endless possibility in an experimental context</a:t>
            </a:r>
          </a:p>
          <a:p>
            <a:pPr lvl="1">
              <a:buFont typeface="Wingdings" panose="05000000000000000000" pitchFamily="2" charset="2"/>
              <a:buChar char="§"/>
            </a:pPr>
            <a:r>
              <a:rPr lang="en-US" sz="2800" dirty="0"/>
              <a:t>User can design scheduling and allocation policies tailored to his needs.</a:t>
            </a:r>
            <a:br>
              <a:rPr lang="en-US" sz="2800" dirty="0"/>
            </a:br>
            <a:endParaRPr lang="en-US" sz="2800" dirty="0"/>
          </a:p>
          <a:p>
            <a:pPr lvl="1">
              <a:buFont typeface="Wingdings" panose="05000000000000000000" pitchFamily="2" charset="2"/>
              <a:buChar char="§"/>
            </a:pPr>
            <a:r>
              <a:rPr lang="en-US" sz="2800" dirty="0"/>
              <a:t>Though in it’s very early stages, the LWCC </a:t>
            </a:r>
            <a:r>
              <a:rPr lang="en-US" sz="2800" dirty="0" err="1"/>
              <a:t>Gui</a:t>
            </a:r>
            <a:r>
              <a:rPr lang="en-US" sz="2800" dirty="0"/>
              <a:t> is one of the very few Cloud Sim user interfaces out there. </a:t>
            </a:r>
          </a:p>
          <a:p>
            <a:pPr lvl="1">
              <a:buFont typeface="Wingdings" panose="05000000000000000000" pitchFamily="2" charset="2"/>
              <a:buChar char="§"/>
            </a:pPr>
            <a:r>
              <a:rPr lang="en-US" sz="2800" dirty="0"/>
              <a:t>Room for improvement</a:t>
            </a:r>
          </a:p>
        </p:txBody>
      </p:sp>
    </p:spTree>
    <p:extLst>
      <p:ext uri="{BB962C8B-B14F-4D97-AF65-F5344CB8AC3E}">
        <p14:creationId xmlns:p14="http://schemas.microsoft.com/office/powerpoint/2010/main" val="833704904"/>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Tools Used</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40755" y="1445744"/>
            <a:ext cx="1724839" cy="1724839"/>
          </a:xfrm>
        </p:spPr>
      </p:pic>
      <p:sp>
        <p:nvSpPr>
          <p:cNvPr id="5" name="Slide Number Placeholder 4"/>
          <p:cNvSpPr>
            <a:spLocks noGrp="1"/>
          </p:cNvSpPr>
          <p:nvPr>
            <p:ph type="sldNum" sz="quarter" idx="12"/>
          </p:nvPr>
        </p:nvSpPr>
        <p:spPr/>
        <p:txBody>
          <a:bodyPr/>
          <a:lstStyle/>
          <a:p>
            <a:fld id="{E31375A4-56A4-47D6-9801-1991572033F7}" type="slidenum">
              <a:rPr lang="en-US" smtClean="0"/>
              <a:t>12</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06620" y="1475512"/>
            <a:ext cx="3891745" cy="169507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02945" y="1475511"/>
            <a:ext cx="4458302" cy="1695071"/>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2864" y="3582677"/>
            <a:ext cx="4715580" cy="1980544"/>
          </a:xfrm>
          <a:prstGeom prst="rect">
            <a:avLst/>
          </a:prstGeom>
        </p:spPr>
      </p:pic>
    </p:spTree>
    <p:extLst>
      <p:ext uri="{BB962C8B-B14F-4D97-AF65-F5344CB8AC3E}">
        <p14:creationId xmlns:p14="http://schemas.microsoft.com/office/powerpoint/2010/main" val="1652726469"/>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2" y="295729"/>
            <a:ext cx="9404723" cy="1400530"/>
          </a:xfrm>
        </p:spPr>
        <p:txBody>
          <a:bodyPr>
            <a:normAutofit/>
          </a:bodyPr>
          <a:lstStyle/>
          <a:p>
            <a:r>
              <a:rPr lang="en-US" sz="4400" b="1" dirty="0">
                <a:solidFill>
                  <a:schemeClr val="accent3"/>
                </a:solidFill>
              </a:rPr>
              <a:t>References</a:t>
            </a:r>
          </a:p>
        </p:txBody>
      </p:sp>
      <p:sp>
        <p:nvSpPr>
          <p:cNvPr id="3" name="Content Placeholder 2"/>
          <p:cNvSpPr>
            <a:spLocks noGrp="1"/>
          </p:cNvSpPr>
          <p:nvPr>
            <p:ph idx="1"/>
          </p:nvPr>
        </p:nvSpPr>
        <p:spPr>
          <a:xfrm>
            <a:off x="647092" y="1143001"/>
            <a:ext cx="11040083" cy="5629274"/>
          </a:xfrm>
        </p:spPr>
        <p:txBody>
          <a:bodyPr>
            <a:normAutofit lnSpcReduction="10000"/>
          </a:bodyPr>
          <a:lstStyle/>
          <a:p>
            <a:pPr marL="457200" indent="-457200">
              <a:buFont typeface="+mj-lt"/>
              <a:buAutoNum type="arabicPeriod"/>
            </a:pPr>
            <a:r>
              <a:rPr lang="en-US" dirty="0"/>
              <a:t>WHY MOVE TO THE CLOUD ? 10 Benefits of Cloud Computing</a:t>
            </a:r>
            <a:br>
              <a:rPr lang="en-US" dirty="0"/>
            </a:br>
            <a:r>
              <a:rPr lang="en-US" dirty="0">
                <a:hlinkClick r:id="rId3"/>
              </a:rPr>
              <a:t>https://www.salesforce.com/uk/blog/2015/11/why-move-to-the-cloud-10-benefits-of-cloud-computing.html</a:t>
            </a:r>
            <a:endParaRPr lang="en-US" dirty="0"/>
          </a:p>
          <a:p>
            <a:pPr marL="457200" indent="-457200">
              <a:buFont typeface="+mj-lt"/>
              <a:buAutoNum type="arabicPeriod"/>
            </a:pPr>
            <a:r>
              <a:rPr lang="en-ZA" dirty="0" err="1"/>
              <a:t>Bagula</a:t>
            </a:r>
            <a:r>
              <a:rPr lang="en-ZA" dirty="0"/>
              <a:t>, A. (2016). Lightweight Cloud Computing for Fault-tolerant Data Storage Management. Cape Town: ISAT Laboratory, UWC Department of Computer Science.</a:t>
            </a:r>
          </a:p>
          <a:p>
            <a:pPr marL="457200" indent="-457200">
              <a:buFont typeface="+mj-lt"/>
              <a:buAutoNum type="arabicPeriod"/>
            </a:pPr>
            <a:r>
              <a:rPr lang="en-US" dirty="0"/>
              <a:t>Zhao, W., </a:t>
            </a:r>
            <a:r>
              <a:rPr lang="en-US" dirty="0" err="1"/>
              <a:t>Melliar</a:t>
            </a:r>
            <a:r>
              <a:rPr lang="en-US" dirty="0"/>
              <a:t>-Smith, P., &amp; Moser, L. (2010). Fault Tolerance Middleware for Cloud Computing. IEEE 3rd International Conference on Cloud Computing. Miami, FL: IEEE Computer Society.</a:t>
            </a:r>
          </a:p>
          <a:p>
            <a:pPr marL="457200" indent="-457200">
              <a:buFont typeface="+mj-lt"/>
              <a:buAutoNum type="arabicPeriod"/>
            </a:pPr>
            <a:r>
              <a:rPr lang="en-ZA" dirty="0"/>
              <a:t>Mell, P., &amp; </a:t>
            </a:r>
            <a:r>
              <a:rPr lang="en-ZA" dirty="0" err="1"/>
              <a:t>Grance</a:t>
            </a:r>
            <a:r>
              <a:rPr lang="en-ZA" dirty="0"/>
              <a:t>, T. (2011). The NIST Definition of Cloud Computing. The National Institute of Standards and Technology.</a:t>
            </a:r>
          </a:p>
          <a:p>
            <a:pPr marL="457200" indent="-457200">
              <a:buFont typeface="+mj-lt"/>
              <a:buAutoNum type="arabicPeriod"/>
            </a:pPr>
            <a:r>
              <a:rPr lang="en-ZA" dirty="0"/>
              <a:t>Mullins, T. (2014). Participatory Cloud Computing: The Community Cloud Management Protocol. South Africa: ISAT Laboratory, University of Cape Town.</a:t>
            </a:r>
          </a:p>
          <a:p>
            <a:pPr marL="457200" lvl="0" indent="-457200">
              <a:buFont typeface="+mj-lt"/>
              <a:buAutoNum type="arabicPeriod"/>
            </a:pPr>
            <a:r>
              <a:rPr lang="en-ZA" dirty="0" err="1"/>
              <a:t>Buyya</a:t>
            </a:r>
            <a:r>
              <a:rPr lang="en-ZA" dirty="0"/>
              <a:t>, R., </a:t>
            </a:r>
            <a:r>
              <a:rPr lang="en-ZA" dirty="0" err="1"/>
              <a:t>Beloglazov</a:t>
            </a:r>
            <a:r>
              <a:rPr lang="en-ZA" dirty="0"/>
              <a:t>, A., </a:t>
            </a:r>
            <a:r>
              <a:rPr lang="en-ZA" dirty="0" err="1"/>
              <a:t>Calheiros</a:t>
            </a:r>
            <a:r>
              <a:rPr lang="en-ZA" dirty="0"/>
              <a:t>, R. N., </a:t>
            </a:r>
            <a:r>
              <a:rPr lang="en-ZA" dirty="0" err="1"/>
              <a:t>Ranjan</a:t>
            </a:r>
            <a:r>
              <a:rPr lang="en-ZA" dirty="0"/>
              <a:t>, R., &amp; Rose, C. A. (2009, November 3). CloudSim: a toolkit for </a:t>
            </a:r>
            <a:r>
              <a:rPr lang="en-ZA" dirty="0" err="1"/>
              <a:t>modeling</a:t>
            </a:r>
            <a:r>
              <a:rPr lang="en-ZA" dirty="0"/>
              <a:t> and simulation of cloud computing environments and evaluation of resource provisioning algorithms. </a:t>
            </a:r>
            <a:r>
              <a:rPr lang="en-ZA" i="1" dirty="0"/>
              <a:t>SOFTWARE – PRACTICE AND EXPERIENCE</a:t>
            </a:r>
            <a:r>
              <a:rPr lang="en-ZA" dirty="0"/>
              <a:t>, 41:23-50.</a:t>
            </a:r>
          </a:p>
          <a:p>
            <a:pPr marL="457200" indent="-45720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13</a:t>
            </a:fld>
            <a:endParaRPr lang="en-US"/>
          </a:p>
        </p:txBody>
      </p:sp>
    </p:spTree>
    <p:extLst>
      <p:ext uri="{BB962C8B-B14F-4D97-AF65-F5344CB8AC3E}">
        <p14:creationId xmlns:p14="http://schemas.microsoft.com/office/powerpoint/2010/main" val="2739551141"/>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Demo | Q&amp;A</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096431" y="1959537"/>
            <a:ext cx="3962400" cy="3630168"/>
          </a:xfrm>
        </p:spPr>
      </p:pic>
      <p:sp>
        <p:nvSpPr>
          <p:cNvPr id="5" name="Slide Number Placeholder 4"/>
          <p:cNvSpPr>
            <a:spLocks noGrp="1"/>
          </p:cNvSpPr>
          <p:nvPr>
            <p:ph type="sldNum" sz="quarter" idx="12"/>
          </p:nvPr>
        </p:nvSpPr>
        <p:spPr/>
        <p:txBody>
          <a:bodyPr/>
          <a:lstStyle/>
          <a:p>
            <a:fld id="{E31375A4-56A4-47D6-9801-1991572033F7}" type="slidenum">
              <a:rPr lang="en-US" smtClean="0"/>
              <a:t>14</a:t>
            </a:fld>
            <a:endParaRPr lang="en-US"/>
          </a:p>
        </p:txBody>
      </p:sp>
    </p:spTree>
    <p:extLst>
      <p:ext uri="{BB962C8B-B14F-4D97-AF65-F5344CB8AC3E}">
        <p14:creationId xmlns:p14="http://schemas.microsoft.com/office/powerpoint/2010/main" val="8716166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End</a:t>
            </a:r>
          </a:p>
        </p:txBody>
      </p:sp>
      <p:sp>
        <p:nvSpPr>
          <p:cNvPr id="5" name="Slide Number Placeholder 4"/>
          <p:cNvSpPr>
            <a:spLocks noGrp="1"/>
          </p:cNvSpPr>
          <p:nvPr>
            <p:ph type="sldNum" sz="quarter" idx="12"/>
          </p:nvPr>
        </p:nvSpPr>
        <p:spPr/>
        <p:txBody>
          <a:bodyPr/>
          <a:lstStyle/>
          <a:p>
            <a:fld id="{E31375A4-56A4-47D6-9801-1991572033F7}" type="slidenum">
              <a:rPr lang="en-US" smtClean="0"/>
              <a:t>15</a:t>
            </a:fld>
            <a:endParaRPr lang="en-US"/>
          </a:p>
        </p:txBody>
      </p:sp>
      <p:sp>
        <p:nvSpPr>
          <p:cNvPr id="3" name="Content Placeholder 2"/>
          <p:cNvSpPr>
            <a:spLocks noGrp="1"/>
          </p:cNvSpPr>
          <p:nvPr>
            <p:ph idx="1"/>
          </p:nvPr>
        </p:nvSpPr>
        <p:spPr>
          <a:xfrm>
            <a:off x="1799051" y="2390848"/>
            <a:ext cx="8448193" cy="1733891"/>
          </a:xfrm>
        </p:spPr>
        <p:txBody>
          <a:bodyPr>
            <a:noAutofit/>
          </a:bodyPr>
          <a:lstStyle/>
          <a:p>
            <a:pPr marL="0" indent="0" algn="ctr">
              <a:buNone/>
            </a:pPr>
            <a:r>
              <a:rPr lang="en-ZA" sz="9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outerShdw blurRad="75057" dist="38100" dir="5400000" sy="-20000" rotWithShape="0">
                    <a:prstClr val="black">
                      <a:alpha val="25000"/>
                    </a:prstClr>
                  </a:outerShdw>
                </a:effectLst>
              </a:rPr>
              <a:t>THANK YOU !</a:t>
            </a:r>
          </a:p>
        </p:txBody>
      </p:sp>
    </p:spTree>
    <p:extLst>
      <p:ext uri="{BB962C8B-B14F-4D97-AF65-F5344CB8AC3E}">
        <p14:creationId xmlns:p14="http://schemas.microsoft.com/office/powerpoint/2010/main" val="6095597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Quick Recap</a:t>
            </a:r>
          </a:p>
        </p:txBody>
      </p:sp>
      <p:sp>
        <p:nvSpPr>
          <p:cNvPr id="3" name="Content Placeholder 2"/>
          <p:cNvSpPr>
            <a:spLocks noGrp="1"/>
          </p:cNvSpPr>
          <p:nvPr>
            <p:ph idx="1"/>
          </p:nvPr>
        </p:nvSpPr>
        <p:spPr>
          <a:xfrm>
            <a:off x="646111" y="1185705"/>
            <a:ext cx="10724253" cy="5264791"/>
          </a:xfrm>
        </p:spPr>
        <p:txBody>
          <a:bodyPr/>
          <a:lstStyle/>
          <a:p>
            <a:pPr lvl="1"/>
            <a:r>
              <a:rPr lang="en-US" sz="2800" dirty="0"/>
              <a:t> Problem Definition</a:t>
            </a:r>
          </a:p>
          <a:p>
            <a:pPr lvl="2">
              <a:buFont typeface="Wingdings" panose="05000000000000000000" pitchFamily="2" charset="2"/>
              <a:buChar char="§"/>
            </a:pPr>
            <a:r>
              <a:rPr lang="en-US" sz="2600" dirty="0"/>
              <a:t> The need for a light weight cloud computing model</a:t>
            </a:r>
            <a:br>
              <a:rPr lang="en-US" sz="2600" dirty="0"/>
            </a:br>
            <a:endParaRPr lang="en-US" sz="2600" dirty="0"/>
          </a:p>
          <a:p>
            <a:pPr lvl="1"/>
            <a:r>
              <a:rPr lang="en-US" sz="2800" dirty="0"/>
              <a:t> Goals &amp; Objectives</a:t>
            </a:r>
          </a:p>
          <a:p>
            <a:pPr lvl="2">
              <a:buFont typeface="Wingdings" panose="05000000000000000000" pitchFamily="2" charset="2"/>
              <a:buChar char="§"/>
            </a:pPr>
            <a:r>
              <a:rPr lang="en-US" sz="2400" dirty="0"/>
              <a:t> Develop a user interface that enables experimental simulation that would otherwise be tedious and time consuming to do over real infrastructures when running multiple test runs</a:t>
            </a:r>
            <a:br>
              <a:rPr lang="en-US" sz="2400" dirty="0"/>
            </a:br>
            <a:endParaRPr lang="en-US" sz="2400" dirty="0"/>
          </a:p>
          <a:p>
            <a:pPr lvl="1"/>
            <a:r>
              <a:rPr lang="en-US" sz="2800" dirty="0"/>
              <a:t> Why CloudSim ?</a:t>
            </a:r>
          </a:p>
          <a:p>
            <a:pPr lvl="2">
              <a:buFont typeface="Wingdings" panose="05000000000000000000" pitchFamily="2" charset="2"/>
              <a:buChar char="§"/>
            </a:pPr>
            <a:r>
              <a:rPr lang="en-ZA" sz="2600" dirty="0"/>
              <a:t>It implements generic application provisioning techniques that can be extended with ease and limited effort</a:t>
            </a:r>
            <a:endParaRPr lang="en-US" sz="2600" dirty="0"/>
          </a:p>
          <a:p>
            <a:pPr marL="914400" lvl="2" indent="0">
              <a:buNone/>
            </a:pPr>
            <a:endParaRPr lang="en-US" sz="2600" dirty="0"/>
          </a:p>
        </p:txBody>
      </p:sp>
      <p:sp>
        <p:nvSpPr>
          <p:cNvPr id="5" name="Slide Number Placeholder 4"/>
          <p:cNvSpPr>
            <a:spLocks noGrp="1"/>
          </p:cNvSpPr>
          <p:nvPr>
            <p:ph type="sldNum" sz="quarter" idx="12"/>
          </p:nvPr>
        </p:nvSpPr>
        <p:spPr/>
        <p:txBody>
          <a:bodyPr/>
          <a:lstStyle/>
          <a:p>
            <a:fld id="{E31375A4-56A4-47D6-9801-1991572033F7}" type="slidenum">
              <a:rPr lang="en-US" smtClean="0"/>
              <a:t>2</a:t>
            </a:fld>
            <a:endParaRPr lang="en-US"/>
          </a:p>
        </p:txBody>
      </p:sp>
    </p:spTree>
    <p:extLst>
      <p:ext uri="{BB962C8B-B14F-4D97-AF65-F5344CB8AC3E}">
        <p14:creationId xmlns:p14="http://schemas.microsoft.com/office/powerpoint/2010/main" val="2001890988"/>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ormAutofit/>
          </a:bodyPr>
          <a:lstStyle/>
          <a:p>
            <a:r>
              <a:rPr lang="en-US" sz="4400" b="1" dirty="0">
                <a:solidFill>
                  <a:schemeClr val="accent3"/>
                </a:solidFill>
              </a:rPr>
              <a:t>Overview</a:t>
            </a:r>
          </a:p>
        </p:txBody>
      </p:sp>
      <p:sp>
        <p:nvSpPr>
          <p:cNvPr id="3" name="Content Placeholder 2"/>
          <p:cNvSpPr>
            <a:spLocks noGrp="1"/>
          </p:cNvSpPr>
          <p:nvPr>
            <p:ph idx="1"/>
          </p:nvPr>
        </p:nvSpPr>
        <p:spPr>
          <a:xfrm>
            <a:off x="646112" y="1311966"/>
            <a:ext cx="10544627" cy="4744278"/>
          </a:xfrm>
        </p:spPr>
        <p:txBody>
          <a:bodyPr>
            <a:normAutofit fontScale="85000" lnSpcReduction="10000"/>
          </a:bodyPr>
          <a:lstStyle/>
          <a:p>
            <a:pPr lvl="1">
              <a:lnSpc>
                <a:spcPct val="170000"/>
              </a:lnSpc>
            </a:pPr>
            <a:r>
              <a:rPr lang="en-US" sz="3200" dirty="0"/>
              <a:t> Introduction</a:t>
            </a:r>
          </a:p>
          <a:p>
            <a:pPr lvl="1">
              <a:lnSpc>
                <a:spcPct val="170000"/>
              </a:lnSpc>
            </a:pPr>
            <a:r>
              <a:rPr lang="en-US" sz="3200" dirty="0"/>
              <a:t> User Interface</a:t>
            </a:r>
          </a:p>
          <a:p>
            <a:pPr lvl="1">
              <a:lnSpc>
                <a:spcPct val="170000"/>
              </a:lnSpc>
            </a:pPr>
            <a:r>
              <a:rPr lang="en-US" sz="3200" dirty="0"/>
              <a:t> Implementation</a:t>
            </a:r>
          </a:p>
          <a:p>
            <a:pPr lvl="1">
              <a:lnSpc>
                <a:spcPct val="170000"/>
              </a:lnSpc>
            </a:pPr>
            <a:r>
              <a:rPr lang="en-US" sz="3200" dirty="0"/>
              <a:t> Testing</a:t>
            </a:r>
          </a:p>
          <a:p>
            <a:pPr lvl="1">
              <a:lnSpc>
                <a:spcPct val="170000"/>
              </a:lnSpc>
            </a:pPr>
            <a:r>
              <a:rPr lang="en-US" sz="3200" dirty="0"/>
              <a:t> Conclusion</a:t>
            </a:r>
          </a:p>
          <a:p>
            <a:pPr lvl="1">
              <a:lnSpc>
                <a:spcPct val="170000"/>
              </a:lnSpc>
            </a:pPr>
            <a:r>
              <a:rPr lang="en-US" sz="3200" dirty="0"/>
              <a:t>Demo</a:t>
            </a:r>
          </a:p>
          <a:p>
            <a:pPr marL="457200" lvl="1" indent="0">
              <a:lnSpc>
                <a:spcPct val="200000"/>
              </a:lnSpc>
              <a:buNone/>
            </a:pPr>
            <a:endParaRPr lang="en-US" sz="2800" dirty="0"/>
          </a:p>
        </p:txBody>
      </p:sp>
      <p:sp>
        <p:nvSpPr>
          <p:cNvPr id="5" name="Slide Number Placeholder 4"/>
          <p:cNvSpPr>
            <a:spLocks noGrp="1"/>
          </p:cNvSpPr>
          <p:nvPr>
            <p:ph type="sldNum" sz="quarter" idx="12"/>
          </p:nvPr>
        </p:nvSpPr>
        <p:spPr/>
        <p:txBody>
          <a:bodyPr/>
          <a:lstStyle/>
          <a:p>
            <a:fld id="{E31375A4-56A4-47D6-9801-1991572033F7}" type="slidenum">
              <a:rPr lang="en-US" smtClean="0"/>
              <a:t>3</a:t>
            </a:fld>
            <a:endParaRPr lang="en-US"/>
          </a:p>
        </p:txBody>
      </p:sp>
    </p:spTree>
    <p:extLst>
      <p:ext uri="{BB962C8B-B14F-4D97-AF65-F5344CB8AC3E}">
        <p14:creationId xmlns:p14="http://schemas.microsoft.com/office/powerpoint/2010/main" val="249848133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ormAutofit/>
          </a:bodyPr>
          <a:lstStyle/>
          <a:p>
            <a:r>
              <a:rPr lang="en-US" sz="4400" b="1" dirty="0">
                <a:solidFill>
                  <a:schemeClr val="accent3"/>
                </a:solidFill>
              </a:rPr>
              <a:t>Introduction</a:t>
            </a:r>
          </a:p>
        </p:txBody>
      </p:sp>
      <p:sp>
        <p:nvSpPr>
          <p:cNvPr id="3" name="Content Placeholder 2"/>
          <p:cNvSpPr>
            <a:spLocks noGrp="1"/>
          </p:cNvSpPr>
          <p:nvPr>
            <p:ph idx="1"/>
          </p:nvPr>
        </p:nvSpPr>
        <p:spPr>
          <a:xfrm>
            <a:off x="646112" y="1311966"/>
            <a:ext cx="10544627" cy="4744278"/>
          </a:xfrm>
        </p:spPr>
        <p:txBody>
          <a:bodyPr>
            <a:normAutofit/>
          </a:bodyPr>
          <a:lstStyle/>
          <a:p>
            <a:pPr lvl="1">
              <a:lnSpc>
                <a:spcPct val="170000"/>
              </a:lnSpc>
            </a:pPr>
            <a:r>
              <a:rPr lang="en-US" sz="2400" dirty="0"/>
              <a:t> The importance of Cloud Computing</a:t>
            </a:r>
          </a:p>
          <a:p>
            <a:pPr lvl="1">
              <a:lnSpc>
                <a:spcPct val="170000"/>
              </a:lnSpc>
            </a:pPr>
            <a:r>
              <a:rPr lang="en-US" sz="2400" dirty="0"/>
              <a:t> The Problem with using real infrastructures such as Amazon EC2 and Microsoft Azure for benchmarking</a:t>
            </a:r>
          </a:p>
          <a:p>
            <a:pPr lvl="1">
              <a:lnSpc>
                <a:spcPct val="170000"/>
              </a:lnSpc>
            </a:pPr>
            <a:r>
              <a:rPr lang="en-US" sz="2400" dirty="0"/>
              <a:t> Hypothesis evaluation through Simulation</a:t>
            </a:r>
          </a:p>
          <a:p>
            <a:pPr lvl="1">
              <a:lnSpc>
                <a:spcPct val="170000"/>
              </a:lnSpc>
            </a:pPr>
            <a:r>
              <a:rPr lang="en-US" sz="2400" dirty="0"/>
              <a:t> The LWCC Graphical User Interface</a:t>
            </a:r>
          </a:p>
        </p:txBody>
      </p:sp>
      <p:sp>
        <p:nvSpPr>
          <p:cNvPr id="5" name="Slide Number Placeholder 4"/>
          <p:cNvSpPr>
            <a:spLocks noGrp="1"/>
          </p:cNvSpPr>
          <p:nvPr>
            <p:ph type="sldNum" sz="quarter" idx="12"/>
          </p:nvPr>
        </p:nvSpPr>
        <p:spPr/>
        <p:txBody>
          <a:bodyPr/>
          <a:lstStyle/>
          <a:p>
            <a:fld id="{E31375A4-56A4-47D6-9801-1991572033F7}" type="slidenum">
              <a:rPr lang="en-US" smtClean="0"/>
              <a:t>4</a:t>
            </a:fld>
            <a:endParaRPr lang="en-US"/>
          </a:p>
        </p:txBody>
      </p:sp>
    </p:spTree>
    <p:extLst>
      <p:ext uri="{BB962C8B-B14F-4D97-AF65-F5344CB8AC3E}">
        <p14:creationId xmlns:p14="http://schemas.microsoft.com/office/powerpoint/2010/main" val="1647560664"/>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accent3"/>
                </a:solidFill>
              </a:rPr>
              <a:t>User Interface</a:t>
            </a:r>
          </a:p>
        </p:txBody>
      </p:sp>
      <p:sp>
        <p:nvSpPr>
          <p:cNvPr id="5" name="Slide Number Placeholder 4"/>
          <p:cNvSpPr>
            <a:spLocks noGrp="1"/>
          </p:cNvSpPr>
          <p:nvPr>
            <p:ph type="sldNum" sz="quarter" idx="12"/>
          </p:nvPr>
        </p:nvSpPr>
        <p:spPr/>
        <p:txBody>
          <a:bodyPr/>
          <a:lstStyle/>
          <a:p>
            <a:fld id="{E31375A4-56A4-47D6-9801-1991572033F7}" type="slidenum">
              <a:rPr lang="en-US" smtClean="0"/>
              <a:t>5</a:t>
            </a:fld>
            <a:endParaRPr lang="en-US"/>
          </a:p>
        </p:txBody>
      </p:sp>
      <p:sp>
        <p:nvSpPr>
          <p:cNvPr id="4" name="Content Placeholder 3"/>
          <p:cNvSpPr>
            <a:spLocks noGrp="1"/>
          </p:cNvSpPr>
          <p:nvPr>
            <p:ph idx="1"/>
          </p:nvPr>
        </p:nvSpPr>
        <p:spPr>
          <a:xfrm>
            <a:off x="1103313" y="1336431"/>
            <a:ext cx="4443378" cy="5034223"/>
          </a:xfrm>
        </p:spPr>
        <p:txBody>
          <a:bodyPr/>
          <a:lstStyle/>
          <a:p>
            <a:r>
              <a:rPr lang="en-US" dirty="0"/>
              <a:t>Platform Independent</a:t>
            </a:r>
            <a:br>
              <a:rPr lang="en-US" dirty="0"/>
            </a:br>
            <a:endParaRPr lang="en-US" dirty="0"/>
          </a:p>
          <a:p>
            <a:r>
              <a:rPr lang="en-US" dirty="0"/>
              <a:t>Runs entirely in Java</a:t>
            </a:r>
            <a:br>
              <a:rPr lang="en-US" dirty="0"/>
            </a:br>
            <a:endParaRPr lang="en-US" dirty="0"/>
          </a:p>
          <a:p>
            <a:r>
              <a:rPr lang="en-US" dirty="0"/>
              <a:t>Enables initial performance testing</a:t>
            </a:r>
          </a:p>
          <a:p>
            <a:endParaRPr lang="en-ZA"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3893" y="914399"/>
            <a:ext cx="4327368" cy="5243477"/>
          </a:xfrm>
          <a:prstGeom prst="rect">
            <a:avLst/>
          </a:prstGeom>
        </p:spPr>
      </p:pic>
    </p:spTree>
    <p:extLst>
      <p:ext uri="{BB962C8B-B14F-4D97-AF65-F5344CB8AC3E}">
        <p14:creationId xmlns:p14="http://schemas.microsoft.com/office/powerpoint/2010/main" val="349609501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Simulation Flow</a:t>
            </a:r>
          </a:p>
        </p:txBody>
      </p:sp>
      <p:sp>
        <p:nvSpPr>
          <p:cNvPr id="5" name="Slide Number Placeholder 4"/>
          <p:cNvSpPr>
            <a:spLocks noGrp="1"/>
          </p:cNvSpPr>
          <p:nvPr>
            <p:ph type="sldNum" sz="quarter" idx="12"/>
          </p:nvPr>
        </p:nvSpPr>
        <p:spPr/>
        <p:txBody>
          <a:bodyPr/>
          <a:lstStyle/>
          <a:p>
            <a:fld id="{E31375A4-56A4-47D6-9801-1991572033F7}" type="slidenum">
              <a:rPr lang="en-US" smtClean="0"/>
              <a:t>6</a:t>
            </a:fld>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1077382"/>
              </p:ext>
            </p:extLst>
          </p:nvPr>
        </p:nvGraphicFramePr>
        <p:xfrm>
          <a:off x="1103313" y="2052638"/>
          <a:ext cx="10087426" cy="4195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5263416"/>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User Interface</a:t>
            </a:r>
          </a:p>
        </p:txBody>
      </p:sp>
      <p:sp>
        <p:nvSpPr>
          <p:cNvPr id="5" name="Slide Number Placeholder 4"/>
          <p:cNvSpPr>
            <a:spLocks noGrp="1"/>
          </p:cNvSpPr>
          <p:nvPr>
            <p:ph type="sldNum" sz="quarter" idx="12"/>
          </p:nvPr>
        </p:nvSpPr>
        <p:spPr/>
        <p:txBody>
          <a:bodyPr/>
          <a:lstStyle/>
          <a:p>
            <a:fld id="{E31375A4-56A4-47D6-9801-1991572033F7}" type="slidenum">
              <a:rPr lang="en-US" smtClean="0"/>
              <a:t>7</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6052" y="1063415"/>
            <a:ext cx="5130423" cy="6181929"/>
          </a:xfrm>
          <a:prstGeom prst="rect">
            <a:avLst/>
          </a:prstGeom>
        </p:spPr>
      </p:pic>
      <p:sp>
        <p:nvSpPr>
          <p:cNvPr id="6" name="Content Placeholder 5"/>
          <p:cNvSpPr>
            <a:spLocks noGrp="1"/>
          </p:cNvSpPr>
          <p:nvPr>
            <p:ph idx="1"/>
          </p:nvPr>
        </p:nvSpPr>
        <p:spPr>
          <a:xfrm>
            <a:off x="763676" y="1577592"/>
            <a:ext cx="6129494" cy="4670808"/>
          </a:xfrm>
        </p:spPr>
        <p:txBody>
          <a:bodyPr/>
          <a:lstStyle/>
          <a:p>
            <a:r>
              <a:rPr lang="en-US" dirty="0"/>
              <a:t>Introduction of 2 new scheduling policies:</a:t>
            </a:r>
            <a:br>
              <a:rPr lang="en-US" dirty="0"/>
            </a:br>
            <a:r>
              <a:rPr lang="en-US" dirty="0"/>
              <a:t>Time-Shared &amp; Space-Shared</a:t>
            </a:r>
            <a:br>
              <a:rPr lang="en-ZA" dirty="0"/>
            </a:br>
            <a:endParaRPr lang="en-ZA" dirty="0"/>
          </a:p>
          <a:p>
            <a:endParaRPr lang="en-US" dirty="0"/>
          </a:p>
        </p:txBody>
      </p:sp>
    </p:spTree>
    <p:extLst>
      <p:ext uri="{BB962C8B-B14F-4D97-AF65-F5344CB8AC3E}">
        <p14:creationId xmlns:p14="http://schemas.microsoft.com/office/powerpoint/2010/main" val="377080149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Testing</a:t>
            </a:r>
          </a:p>
        </p:txBody>
      </p:sp>
      <p:sp>
        <p:nvSpPr>
          <p:cNvPr id="5" name="Slide Number Placeholder 4"/>
          <p:cNvSpPr>
            <a:spLocks noGrp="1"/>
          </p:cNvSpPr>
          <p:nvPr>
            <p:ph type="sldNum" sz="quarter" idx="12"/>
          </p:nvPr>
        </p:nvSpPr>
        <p:spPr/>
        <p:txBody>
          <a:bodyPr/>
          <a:lstStyle/>
          <a:p>
            <a:fld id="{E31375A4-56A4-47D6-9801-1991572033F7}" type="slidenum">
              <a:rPr lang="en-US" smtClean="0"/>
              <a:t>8</a:t>
            </a:fld>
            <a:endParaRPr lang="en-US"/>
          </a:p>
        </p:txBody>
      </p:sp>
      <p:sp>
        <p:nvSpPr>
          <p:cNvPr id="6" name="Content Placeholder 5"/>
          <p:cNvSpPr>
            <a:spLocks noGrp="1"/>
          </p:cNvSpPr>
          <p:nvPr>
            <p:ph idx="1"/>
          </p:nvPr>
        </p:nvSpPr>
        <p:spPr>
          <a:xfrm>
            <a:off x="773724" y="1346479"/>
            <a:ext cx="9847384" cy="4901921"/>
          </a:xfrm>
        </p:spPr>
        <p:txBody>
          <a:bodyPr>
            <a:normAutofit/>
          </a:bodyPr>
          <a:lstStyle/>
          <a:p>
            <a:pPr lvl="1">
              <a:buFont typeface="Wingdings" panose="05000000000000000000" pitchFamily="2" charset="2"/>
              <a:buChar char="§"/>
            </a:pPr>
            <a:r>
              <a:rPr lang="en-US" sz="2000" b="1" u="sng" dirty="0"/>
              <a:t>Host Machine:</a:t>
            </a:r>
          </a:p>
          <a:p>
            <a:pPr lvl="2">
              <a:buFont typeface="Wingdings" panose="05000000000000000000" pitchFamily="2" charset="2"/>
              <a:buChar char="ü"/>
            </a:pPr>
            <a:r>
              <a:rPr lang="en-US" sz="1800" dirty="0"/>
              <a:t>CPU cores: 2 | Bandwidth Capacity : 10mbps</a:t>
            </a:r>
            <a:br>
              <a:rPr lang="en-US" sz="1800" dirty="0"/>
            </a:br>
            <a:r>
              <a:rPr lang="en-US" sz="1800" dirty="0"/>
              <a:t>Storage Capacity : 1TB | Ram : 2GB | MIPS : 1000</a:t>
            </a:r>
            <a:br>
              <a:rPr lang="en-US" sz="1800" dirty="0"/>
            </a:br>
            <a:endParaRPr lang="en-ZA" sz="1800" dirty="0"/>
          </a:p>
          <a:p>
            <a:pPr lvl="1">
              <a:buFont typeface="Wingdings" panose="05000000000000000000" pitchFamily="2" charset="2"/>
              <a:buChar char="§"/>
            </a:pPr>
            <a:r>
              <a:rPr lang="en-US" sz="2000" b="1" u="sng" dirty="0"/>
              <a:t>Virtual Machines:</a:t>
            </a:r>
          </a:p>
          <a:p>
            <a:pPr lvl="2">
              <a:buFont typeface="Wingdings" panose="05000000000000000000" pitchFamily="2" charset="2"/>
              <a:buChar char="ü"/>
            </a:pPr>
            <a:r>
              <a:rPr lang="en-US" sz="1800" dirty="0"/>
              <a:t>Storage Capacity : 10GB | Bandwidth : 1GB</a:t>
            </a:r>
            <a:br>
              <a:rPr lang="en-US" sz="1800" dirty="0"/>
            </a:br>
            <a:r>
              <a:rPr lang="en-US" sz="1800" dirty="0"/>
              <a:t>Ram : 512MB</a:t>
            </a:r>
            <a:br>
              <a:rPr lang="en-US" sz="1800" dirty="0"/>
            </a:br>
            <a:endParaRPr lang="en-US" sz="1800" dirty="0"/>
          </a:p>
          <a:p>
            <a:pPr lvl="1">
              <a:buFont typeface="Wingdings" panose="05000000000000000000" pitchFamily="2" charset="2"/>
              <a:buChar char="§"/>
            </a:pPr>
            <a:r>
              <a:rPr lang="en-US" sz="2000" b="1" u="sng" dirty="0"/>
              <a:t>Cloudlets:</a:t>
            </a:r>
          </a:p>
          <a:p>
            <a:pPr lvl="2">
              <a:buFont typeface="Wingdings" panose="05000000000000000000" pitchFamily="2" charset="2"/>
              <a:buChar char="ü"/>
            </a:pPr>
            <a:r>
              <a:rPr lang="en-US" sz="1800" dirty="0"/>
              <a:t>Length : 10GB</a:t>
            </a:r>
            <a:br>
              <a:rPr lang="en-US" sz="1800" dirty="0"/>
            </a:br>
            <a:r>
              <a:rPr lang="en-US" sz="1800" dirty="0"/>
              <a:t>File size : 300MB</a:t>
            </a:r>
            <a:br>
              <a:rPr lang="en-US" sz="1800" dirty="0"/>
            </a:br>
            <a:r>
              <a:rPr lang="en-US" sz="1800" dirty="0"/>
              <a:t>Output size : 300MB</a:t>
            </a:r>
          </a:p>
        </p:txBody>
      </p:sp>
    </p:spTree>
    <p:extLst>
      <p:ext uri="{BB962C8B-B14F-4D97-AF65-F5344CB8AC3E}">
        <p14:creationId xmlns:p14="http://schemas.microsoft.com/office/powerpoint/2010/main" val="582040351"/>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Testing</a:t>
            </a:r>
          </a:p>
        </p:txBody>
      </p:sp>
      <p:sp>
        <p:nvSpPr>
          <p:cNvPr id="5" name="Slide Number Placeholder 4"/>
          <p:cNvSpPr>
            <a:spLocks noGrp="1"/>
          </p:cNvSpPr>
          <p:nvPr>
            <p:ph type="sldNum" sz="quarter" idx="12"/>
          </p:nvPr>
        </p:nvSpPr>
        <p:spPr/>
        <p:txBody>
          <a:bodyPr/>
          <a:lstStyle/>
          <a:p>
            <a:fld id="{E31375A4-56A4-47D6-9801-1991572033F7}" type="slidenum">
              <a:rPr lang="en-US" smtClean="0"/>
              <a:t>9</a:t>
            </a:fld>
            <a:endParaRPr lang="en-US"/>
          </a:p>
        </p:txBody>
      </p:sp>
      <p:sp>
        <p:nvSpPr>
          <p:cNvPr id="6" name="Content Placeholder 5"/>
          <p:cNvSpPr>
            <a:spLocks noGrp="1"/>
          </p:cNvSpPr>
          <p:nvPr>
            <p:ph idx="1"/>
          </p:nvPr>
        </p:nvSpPr>
        <p:spPr>
          <a:xfrm>
            <a:off x="773724" y="1346479"/>
            <a:ext cx="9847384" cy="4901921"/>
          </a:xfrm>
        </p:spPr>
        <p:txBody>
          <a:bodyPr>
            <a:normAutofit/>
          </a:bodyPr>
          <a:lstStyle/>
          <a:p>
            <a:r>
              <a:rPr lang="en-US" sz="2400" dirty="0"/>
              <a:t>3 simulation scenarios carried</a:t>
            </a:r>
          </a:p>
          <a:p>
            <a:pPr lvl="1">
              <a:buFont typeface="Wingdings" panose="05000000000000000000" pitchFamily="2" charset="2"/>
              <a:buChar char="§"/>
            </a:pPr>
            <a:r>
              <a:rPr lang="en-US" sz="2000" b="1" u="sng" dirty="0"/>
              <a:t>Scenario 1:</a:t>
            </a:r>
          </a:p>
          <a:p>
            <a:pPr lvl="2">
              <a:buFont typeface="Wingdings" panose="05000000000000000000" pitchFamily="2" charset="2"/>
              <a:buChar char="ü"/>
            </a:pPr>
            <a:r>
              <a:rPr lang="en-US" sz="1800" dirty="0"/>
              <a:t>One Data center running one host, one virtual machine, one cloudlet (</a:t>
            </a:r>
            <a:r>
              <a:rPr lang="en-US" sz="1800" b="1" dirty="0">
                <a:solidFill>
                  <a:schemeClr val="accent3">
                    <a:lumMod val="40000"/>
                    <a:lumOff val="60000"/>
                  </a:schemeClr>
                </a:solidFill>
              </a:rPr>
              <a:t>Trivial</a:t>
            </a:r>
            <a:r>
              <a:rPr lang="en-US" sz="1800" dirty="0"/>
              <a:t>)</a:t>
            </a:r>
            <a:br>
              <a:rPr lang="en-US" sz="1800" dirty="0"/>
            </a:br>
            <a:endParaRPr lang="en-ZA" sz="1800" dirty="0"/>
          </a:p>
          <a:p>
            <a:pPr lvl="1">
              <a:buFont typeface="Wingdings" panose="05000000000000000000" pitchFamily="2" charset="2"/>
              <a:buChar char="§"/>
            </a:pPr>
            <a:r>
              <a:rPr lang="en-US" sz="2000" b="1" u="sng" dirty="0"/>
              <a:t>Scenario 2:</a:t>
            </a:r>
          </a:p>
          <a:p>
            <a:pPr lvl="2">
              <a:buFont typeface="Wingdings" panose="05000000000000000000" pitchFamily="2" charset="2"/>
              <a:buChar char="ü"/>
            </a:pPr>
            <a:r>
              <a:rPr lang="en-US" sz="1800" dirty="0"/>
              <a:t>One Data center running one host, in which the number of Virtual Machine is a function of the number of CPU cores present in the host. The VMs uses a </a:t>
            </a:r>
            <a:r>
              <a:rPr lang="en-US" sz="1800" b="1" dirty="0">
                <a:solidFill>
                  <a:schemeClr val="accent3">
                    <a:lumMod val="40000"/>
                    <a:lumOff val="60000"/>
                  </a:schemeClr>
                </a:solidFill>
              </a:rPr>
              <a:t>Time-Shared</a:t>
            </a:r>
            <a:r>
              <a:rPr lang="en-US" sz="1800" dirty="0">
                <a:solidFill>
                  <a:schemeClr val="accent3">
                    <a:lumMod val="40000"/>
                    <a:lumOff val="60000"/>
                  </a:schemeClr>
                </a:solidFill>
              </a:rPr>
              <a:t> </a:t>
            </a:r>
            <a:r>
              <a:rPr lang="en-US" sz="1800" dirty="0"/>
              <a:t>scheduling policy.</a:t>
            </a:r>
            <a:br>
              <a:rPr lang="en-US" sz="1800" dirty="0"/>
            </a:br>
            <a:endParaRPr lang="en-US" sz="1800" dirty="0"/>
          </a:p>
          <a:p>
            <a:pPr lvl="1">
              <a:buFont typeface="Wingdings" panose="05000000000000000000" pitchFamily="2" charset="2"/>
              <a:buChar char="§"/>
            </a:pPr>
            <a:r>
              <a:rPr lang="en-US" sz="2000" b="1" u="sng" dirty="0"/>
              <a:t>Scenario 3:</a:t>
            </a:r>
          </a:p>
          <a:p>
            <a:pPr lvl="2">
              <a:buFont typeface="Wingdings" panose="05000000000000000000" pitchFamily="2" charset="2"/>
              <a:buChar char="ü"/>
            </a:pPr>
            <a:r>
              <a:rPr lang="en-US" sz="1800" dirty="0"/>
              <a:t>One Data center running one host, in which the number of Virtual Machine is a function of the number of CPU cores present in the host. The VMs uses a </a:t>
            </a:r>
            <a:r>
              <a:rPr lang="en-US" sz="1800" b="1" dirty="0">
                <a:solidFill>
                  <a:schemeClr val="accent3">
                    <a:lumMod val="40000"/>
                    <a:lumOff val="60000"/>
                  </a:schemeClr>
                </a:solidFill>
              </a:rPr>
              <a:t>Spaced-Shared</a:t>
            </a:r>
            <a:r>
              <a:rPr lang="en-US" sz="1800" dirty="0"/>
              <a:t> scheduling policy.</a:t>
            </a:r>
          </a:p>
        </p:txBody>
      </p:sp>
    </p:spTree>
    <p:extLst>
      <p:ext uri="{BB962C8B-B14F-4D97-AF65-F5344CB8AC3E}">
        <p14:creationId xmlns:p14="http://schemas.microsoft.com/office/powerpoint/2010/main" val="2997551890"/>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1185</TotalTime>
  <Words>294</Words>
  <Application>Microsoft Office PowerPoint</Application>
  <PresentationFormat>Widescreen</PresentationFormat>
  <Paragraphs>111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Wingdings</vt:lpstr>
      <vt:lpstr>Wingdings 3</vt:lpstr>
      <vt:lpstr>Ion</vt:lpstr>
      <vt:lpstr> LIGHTWEIGHT CLOUD COMPUTING FOR  FAULT-TOLERANT DATA STORAGE MANAGEMENT</vt:lpstr>
      <vt:lpstr>Quick Recap</vt:lpstr>
      <vt:lpstr>Overview</vt:lpstr>
      <vt:lpstr>Introduction</vt:lpstr>
      <vt:lpstr>User Interface</vt:lpstr>
      <vt:lpstr>Simulation Flow</vt:lpstr>
      <vt:lpstr>User Interface</vt:lpstr>
      <vt:lpstr>Testing</vt:lpstr>
      <vt:lpstr>Testing</vt:lpstr>
      <vt:lpstr>Outcome</vt:lpstr>
      <vt:lpstr>Conclusion</vt:lpstr>
      <vt:lpstr>Tools Used</vt:lpstr>
      <vt:lpstr>References</vt:lpstr>
      <vt:lpstr>Demo | Q&amp;A</vt:lpstr>
      <vt:lpstr>End</vt:lpstr>
    </vt:vector>
  </TitlesOfParts>
  <Company>@TLAS Advanced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LIGHTWEIGHT CLOUD COMPUTING FOR  FAULT-TOLERANT DATA STORAGE MANAGEMENT</dc:title>
  <dc:creator>Steve Kamanke</dc:creator>
  <cp:lastModifiedBy>Steve Kamanke</cp:lastModifiedBy>
  <cp:revision>44</cp:revision>
  <dcterms:created xsi:type="dcterms:W3CDTF">2016-06-14T18:53:50Z</dcterms:created>
  <dcterms:modified xsi:type="dcterms:W3CDTF">2017-02-10T05:21:48Z</dcterms:modified>
</cp:coreProperties>
</file>