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68" r:id="rId10"/>
    <p:sldId id="263" r:id="rId11"/>
    <p:sldId id="269" r:id="rId12"/>
    <p:sldId id="271" r:id="rId13"/>
    <p:sldId id="267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8" autoAdjust="0"/>
    <p:restoredTop sz="94660"/>
  </p:normalViewPr>
  <p:slideViewPr>
    <p:cSldViewPr>
      <p:cViewPr varScale="1">
        <p:scale>
          <a:sx n="69" d="100"/>
          <a:sy n="69" d="100"/>
        </p:scale>
        <p:origin x="-13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Usability Feedback</a:t>
            </a:r>
          </a:p>
        </c:rich>
      </c:tx>
      <c:layout>
        <c:manualLayout>
          <c:xMode val="edge"/>
          <c:yMode val="edge"/>
          <c:x val="0.28368044619422578"/>
          <c:y val="4.1666666666666664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strRef>
              <c:f>Sheet1!$A$4:$A$8</c:f>
              <c:strCache>
                <c:ptCount val="5"/>
                <c:pt idx="0">
                  <c:v>Very difficult</c:v>
                </c:pt>
                <c:pt idx="1">
                  <c:v>Difficult</c:v>
                </c:pt>
                <c:pt idx="2">
                  <c:v>Moderate</c:v>
                </c:pt>
                <c:pt idx="3">
                  <c:v>Easy</c:v>
                </c:pt>
                <c:pt idx="4">
                  <c:v>Very easy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8177280"/>
        <c:axId val="68187264"/>
      </c:barChart>
      <c:catAx>
        <c:axId val="6817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8187264"/>
        <c:crosses val="autoZero"/>
        <c:auto val="1"/>
        <c:lblAlgn val="ctr"/>
        <c:lblOffset val="100"/>
        <c:noMultiLvlLbl val="0"/>
      </c:catAx>
      <c:valAx>
        <c:axId val="681872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 of participants</a:t>
                </a:r>
              </a:p>
            </c:rich>
          </c:tx>
          <c:layout>
            <c:manualLayout>
              <c:xMode val="edge"/>
              <c:yMode val="edge"/>
              <c:x val="3.0555524810259929E-2"/>
              <c:y val="0.2341260348798130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8177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ZA" sz="2400"/>
              <a:t>Functionality Feedback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Sheet2!$B$2:$B$3</c:f>
              <c:strCache>
                <c:ptCount val="1"/>
                <c:pt idx="0">
                  <c:v>no of participants</c:v>
                </c:pt>
              </c:strCache>
            </c:strRef>
          </c:tx>
          <c:invertIfNegative val="0"/>
          <c:cat>
            <c:strRef>
              <c:f>Sheet2!$A$4:$A$5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Sheet2!$B$4:$B$5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Sheet2!$C$2:$C$3</c:f>
              <c:strCache>
                <c:ptCount val="1"/>
                <c:pt idx="0">
                  <c:v>no of participants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1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Sheet2!$A$4:$A$5</c:f>
              <c:strCache>
                <c:ptCount val="2"/>
                <c:pt idx="0">
                  <c:v>Agree</c:v>
                </c:pt>
                <c:pt idx="1">
                  <c:v>Disagree</c:v>
                </c:pt>
              </c:strCache>
            </c:strRef>
          </c:cat>
          <c:val>
            <c:numRef>
              <c:f>Sheet2!$C$4:$C$5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8248704"/>
        <c:axId val="68250624"/>
      </c:barChart>
      <c:catAx>
        <c:axId val="68248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ZA" sz="1800"/>
                  <a:t>Participants</a:t>
                </a:r>
                <a:r>
                  <a:rPr lang="en-ZA" sz="1800" baseline="0"/>
                  <a:t> who agree and disagree</a:t>
                </a:r>
                <a:endParaRPr lang="en-ZA" sz="1800"/>
              </a:p>
            </c:rich>
          </c:tx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68250624"/>
        <c:crosses val="autoZero"/>
        <c:auto val="1"/>
        <c:lblAlgn val="ctr"/>
        <c:lblOffset val="100"/>
        <c:noMultiLvlLbl val="0"/>
      </c:catAx>
      <c:valAx>
        <c:axId val="682506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ZA" sz="1800"/>
                  <a:t>Number</a:t>
                </a:r>
                <a:r>
                  <a:rPr lang="en-ZA" sz="1800" baseline="0"/>
                  <a:t> of participants</a:t>
                </a:r>
                <a:endParaRPr lang="en-ZA" sz="1800"/>
              </a:p>
            </c:rich>
          </c:tx>
          <c:layout>
            <c:manualLayout>
              <c:xMode val="edge"/>
              <c:yMode val="edge"/>
              <c:x val="2.7777583358996608E-2"/>
              <c:y val="0.14312753853746218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68248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8F6AEC-F0EF-4AEA-94C7-D18401B66F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5A9D2C4-E64D-49B9-AB70-0AE5033F1C18}" type="datetimeFigureOut">
              <a:rPr lang="en-US" smtClean="0"/>
              <a:pPr/>
              <a:t>11/15/2013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Medical Information for the Deaf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3713018"/>
            <a:ext cx="6400800" cy="2057400"/>
          </a:xfrm>
        </p:spPr>
        <p:txBody>
          <a:bodyPr/>
          <a:lstStyle/>
          <a:p>
            <a:r>
              <a:rPr lang="en-US" dirty="0" smtClean="0"/>
              <a:t>Siphokazi Dayile</a:t>
            </a:r>
          </a:p>
          <a:p>
            <a:r>
              <a:rPr lang="en-US" dirty="0" smtClean="0"/>
              <a:t>Supervisor: Prof I Venter</a:t>
            </a:r>
          </a:p>
          <a:p>
            <a:r>
              <a:rPr lang="en-US" dirty="0" smtClean="0"/>
              <a:t>Co-supervisor: Prof WD Tucker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8" y="2209800"/>
            <a:ext cx="3391594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240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 testing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functionality testing focused on whether or not  the application is doing what it is required to  do. </a:t>
            </a:r>
          </a:p>
          <a:p>
            <a:r>
              <a:rPr lang="en-US" sz="2800" dirty="0" smtClean="0"/>
              <a:t>Participants were asked to say whether or not the users requirements  were met.</a:t>
            </a:r>
          </a:p>
        </p:txBody>
      </p:sp>
    </p:spTree>
    <p:extLst>
      <p:ext uri="{BB962C8B-B14F-4D97-AF65-F5344CB8AC3E}">
        <p14:creationId xmlns:p14="http://schemas.microsoft.com/office/powerpoint/2010/main" val="36316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testing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642910" y="1500174"/>
          <a:ext cx="725807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101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Feedback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Participants gave positive feedback on the application.</a:t>
            </a:r>
          </a:p>
          <a:p>
            <a:r>
              <a:rPr lang="en-ZA" dirty="0" smtClean="0"/>
              <a:t> 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800" dirty="0"/>
              <a:t>User </a:t>
            </a:r>
            <a:r>
              <a:rPr lang="en-US" sz="2800" dirty="0" smtClean="0"/>
              <a:t>selects </a:t>
            </a:r>
            <a:r>
              <a:rPr lang="en-US" sz="2800" dirty="0"/>
              <a:t>an </a:t>
            </a:r>
            <a:r>
              <a:rPr lang="en-US" sz="2800" dirty="0" smtClean="0"/>
              <a:t>illness.</a:t>
            </a:r>
            <a:endParaRPr lang="en-US" sz="2800" dirty="0"/>
          </a:p>
          <a:p>
            <a:pPr marL="285750" indent="-285750"/>
            <a:r>
              <a:rPr lang="en-US" sz="2800" dirty="0" smtClean="0"/>
              <a:t>View illness information. </a:t>
            </a:r>
            <a:endParaRPr lang="en-US" sz="2800" dirty="0"/>
          </a:p>
          <a:p>
            <a:pPr marL="285750" indent="-285750"/>
            <a:r>
              <a:rPr lang="en-US" sz="2800" dirty="0"/>
              <a:t>Moving from one screen to the </a:t>
            </a:r>
            <a:r>
              <a:rPr lang="en-US" sz="2800" dirty="0" smtClean="0"/>
              <a:t>other.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6242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00200"/>
            <a:ext cx="5867400" cy="4701382"/>
          </a:xfrm>
        </p:spPr>
      </p:pic>
    </p:spTree>
    <p:extLst>
      <p:ext uri="{BB962C8B-B14F-4D97-AF65-F5344CB8AC3E}">
        <p14:creationId xmlns:p14="http://schemas.microsoft.com/office/powerpoint/2010/main" val="2853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Quick Recap</a:t>
            </a:r>
          </a:p>
          <a:p>
            <a:r>
              <a:rPr lang="en-US" sz="3200" dirty="0" smtClean="0"/>
              <a:t>System testing </a:t>
            </a:r>
          </a:p>
          <a:p>
            <a:pPr marL="0" indent="0">
              <a:buNone/>
            </a:pPr>
            <a:r>
              <a:rPr lang="en-US" sz="3200" dirty="0" smtClean="0"/>
              <a:t>      -Usability testing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- Functionality testing </a:t>
            </a:r>
          </a:p>
          <a:p>
            <a:r>
              <a:rPr lang="en-US" sz="3200" dirty="0" smtClean="0"/>
              <a:t>Demo</a:t>
            </a:r>
          </a:p>
          <a:p>
            <a:r>
              <a:rPr lang="en-US" sz="3200" dirty="0" smtClean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0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What is Mobile Medical Information for the Deaf</a:t>
            </a:r>
          </a:p>
          <a:p>
            <a:pPr>
              <a:buFontTx/>
              <a:buChar char="-"/>
            </a:pPr>
            <a:r>
              <a:rPr lang="en-US" sz="2800" dirty="0" smtClean="0"/>
              <a:t>It is an application that will help Deaf people gain access to information about illnesses using their android devices.</a:t>
            </a:r>
          </a:p>
          <a:p>
            <a:pPr>
              <a:buFontTx/>
              <a:buChar char="-"/>
            </a:pPr>
            <a:r>
              <a:rPr lang="en-US" sz="2800" dirty="0" smtClean="0"/>
              <a:t>The project aimed to provide the information in SASL.</a:t>
            </a:r>
          </a:p>
          <a:p>
            <a:pPr>
              <a:buFontTx/>
              <a:buChar char="-"/>
            </a:pPr>
            <a:r>
              <a:rPr lang="en-US" sz="2800" dirty="0"/>
              <a:t>The information will be recorded and will then be translated into sign language using video </a:t>
            </a:r>
            <a:r>
              <a:rPr lang="en-US" sz="2800" dirty="0" smtClean="0"/>
              <a:t>footage.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132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requirements were gathered using the literature review and interviews.</a:t>
            </a:r>
          </a:p>
          <a:p>
            <a:r>
              <a:rPr lang="en-US" sz="2800" dirty="0" smtClean="0"/>
              <a:t>Require a system that will help them gain access to illness information in a language that they understand which is SASL.</a:t>
            </a:r>
          </a:p>
          <a:p>
            <a:r>
              <a:rPr lang="en-US" sz="2800" dirty="0" smtClean="0"/>
              <a:t>The system must be reliable and easy to use.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4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Implementation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2781" y="1600200"/>
            <a:ext cx="670883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10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Eclipse IDE for Java </a:t>
            </a:r>
            <a:r>
              <a:rPr lang="en-US" sz="2800" dirty="0" smtClean="0"/>
              <a:t>developers.</a:t>
            </a:r>
            <a:endParaRPr lang="en-US" sz="2800" dirty="0"/>
          </a:p>
          <a:p>
            <a:r>
              <a:rPr lang="en-US" sz="2800" dirty="0"/>
              <a:t>Development </a:t>
            </a:r>
            <a:r>
              <a:rPr lang="en-US" sz="2800" dirty="0" smtClean="0"/>
              <a:t>Kit(JD</a:t>
            </a:r>
            <a:r>
              <a:rPr lang="en-US" sz="2800" dirty="0"/>
              <a:t>K</a:t>
            </a:r>
            <a:r>
              <a:rPr lang="en-US" sz="2800" dirty="0" smtClean="0"/>
              <a:t>) </a:t>
            </a:r>
            <a:r>
              <a:rPr lang="en-US" sz="2800" dirty="0"/>
              <a:t>and Java Runtime Environment (JRE</a:t>
            </a:r>
            <a:r>
              <a:rPr lang="en-US" sz="2800" dirty="0" smtClean="0"/>
              <a:t>).</a:t>
            </a:r>
            <a:endParaRPr lang="en-US" sz="2800" dirty="0"/>
          </a:p>
          <a:p>
            <a:r>
              <a:rPr lang="en-US" sz="2800" dirty="0"/>
              <a:t>Android Developer Tool</a:t>
            </a:r>
          </a:p>
          <a:p>
            <a:pPr>
              <a:buNone/>
            </a:pPr>
            <a:r>
              <a:rPr lang="en-US" sz="2800" dirty="0"/>
              <a:t>    - Android SDK</a:t>
            </a:r>
          </a:p>
          <a:p>
            <a:pPr>
              <a:buNone/>
            </a:pPr>
            <a:r>
              <a:rPr lang="en-US" sz="2800" dirty="0"/>
              <a:t>    - Android Real device(ARD)</a:t>
            </a:r>
          </a:p>
          <a:p>
            <a:pPr>
              <a:buNone/>
            </a:pPr>
            <a:r>
              <a:rPr lang="en-US" sz="2800" dirty="0"/>
              <a:t>    - Android Virtual Device(AVD)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95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Users that were identified to test the system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-UWC students. </a:t>
            </a:r>
          </a:p>
          <a:p>
            <a:pPr marL="457200" indent="-457200"/>
            <a:r>
              <a:rPr lang="en-US" sz="2800" dirty="0" smtClean="0"/>
              <a:t>Users were given instructions on how the application works.</a:t>
            </a:r>
          </a:p>
          <a:p>
            <a:pPr marL="457200" indent="-457200"/>
            <a:r>
              <a:rPr lang="en-US" sz="2800" dirty="0" smtClean="0"/>
              <a:t>One device was used for testing since there were a few number of participants.</a:t>
            </a:r>
          </a:p>
          <a:p>
            <a:r>
              <a:rPr lang="en-US" sz="2800" dirty="0" smtClean="0"/>
              <a:t>The system testing focused on two testing </a:t>
            </a:r>
          </a:p>
          <a:p>
            <a:pPr marL="0" indent="0">
              <a:buNone/>
            </a:pPr>
            <a:r>
              <a:rPr lang="en-US" sz="2800" dirty="0" smtClean="0"/>
              <a:t>        -Usability testing </a:t>
            </a:r>
          </a:p>
          <a:p>
            <a:pPr marL="0" indent="0">
              <a:buNone/>
            </a:pPr>
            <a:r>
              <a:rPr lang="en-US" sz="2800" dirty="0" smtClean="0"/>
              <a:t>        -Functionality testing.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555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The usability testing mainly focused on the appearance and how user friendly the system is.</a:t>
            </a:r>
          </a:p>
          <a:p>
            <a:r>
              <a:rPr lang="en-US" sz="2800" dirty="0" smtClean="0"/>
              <a:t>Participants were given a walkthrough on the application. </a:t>
            </a:r>
          </a:p>
          <a:p>
            <a:r>
              <a:rPr lang="en-US" sz="2800" dirty="0" smtClean="0"/>
              <a:t>They were then asked to complete a questionnaire to find out what they thought about the application.</a:t>
            </a:r>
          </a:p>
          <a:p>
            <a:pPr lvl="1">
              <a:buFontTx/>
              <a:buChar char="-"/>
            </a:pPr>
            <a:r>
              <a:rPr lang="en-US" sz="2400" dirty="0" smtClean="0"/>
              <a:t>Participants were then asked to rate how easy it was using the application. </a:t>
            </a:r>
          </a:p>
          <a:p>
            <a:pPr lvl="1">
              <a:buFontTx/>
              <a:buChar char="-"/>
            </a:pPr>
            <a:r>
              <a:rPr lang="en-US" sz="2400" dirty="0" smtClean="0"/>
              <a:t>The look and feel of the application.</a:t>
            </a:r>
          </a:p>
          <a:p>
            <a:pPr lvl="1">
              <a:buFontTx/>
              <a:buChar char="-"/>
            </a:pPr>
            <a:endParaRPr lang="en-US" sz="2600" dirty="0" smtClean="0"/>
          </a:p>
          <a:p>
            <a:pPr>
              <a:buNone/>
            </a:pPr>
            <a:r>
              <a:rPr lang="en-US" sz="2800" dirty="0" smtClean="0"/>
              <a:t>   </a:t>
            </a:r>
          </a:p>
          <a:p>
            <a:pPr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9144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ZA" dirty="0" smtClean="0"/>
              <a:t>How would you rate the usability of the application </a:t>
            </a:r>
          </a:p>
          <a:p>
            <a:pPr>
              <a:buNone/>
            </a:pPr>
            <a:endParaRPr lang="en-ZA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928662" y="2214554"/>
          <a:ext cx="6429420" cy="3600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3186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900</TotalTime>
  <Words>390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Mobile Medical Information for the Deaf</vt:lpstr>
      <vt:lpstr>Overview</vt:lpstr>
      <vt:lpstr>Quick Recap</vt:lpstr>
      <vt:lpstr>User Requirements</vt:lpstr>
      <vt:lpstr>System Implementation</vt:lpstr>
      <vt:lpstr>Tools used </vt:lpstr>
      <vt:lpstr>System testing</vt:lpstr>
      <vt:lpstr>Usability testing</vt:lpstr>
      <vt:lpstr>Testing results</vt:lpstr>
      <vt:lpstr>Functionality  testing </vt:lpstr>
      <vt:lpstr>Functionality testing</vt:lpstr>
      <vt:lpstr>Feedback </vt:lpstr>
      <vt:lpstr>Demo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Medical Information for the Deaf</dc:title>
  <dc:creator>spokie</dc:creator>
  <cp:lastModifiedBy>spokie</cp:lastModifiedBy>
  <cp:revision>19</cp:revision>
  <dcterms:created xsi:type="dcterms:W3CDTF">2013-11-05T01:43:25Z</dcterms:created>
  <dcterms:modified xsi:type="dcterms:W3CDTF">2013-11-15T16:01:56Z</dcterms:modified>
</cp:coreProperties>
</file>