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8" r:id="rId3"/>
    <p:sldId id="260" r:id="rId4"/>
    <p:sldId id="289" r:id="rId5"/>
    <p:sldId id="284" r:id="rId6"/>
    <p:sldId id="290" r:id="rId7"/>
    <p:sldId id="261" r:id="rId8"/>
    <p:sldId id="266" r:id="rId9"/>
    <p:sldId id="263" r:id="rId10"/>
    <p:sldId id="286" r:id="rId11"/>
    <p:sldId id="288" r:id="rId12"/>
    <p:sldId id="273" r:id="rId13"/>
    <p:sldId id="287" r:id="rId14"/>
    <p:sldId id="279" r:id="rId15"/>
  </p:sldIdLst>
  <p:sldSz cx="9144000" cy="5143500" type="screen16x9"/>
  <p:notesSz cx="6858000" cy="9144000"/>
  <p:embeddedFontLst>
    <p:embeddedFont>
      <p:font typeface="Nixie One" panose="020B0604020202020204" charset="0"/>
      <p:regular r:id="rId17"/>
    </p:embeddedFont>
    <p:embeddedFont>
      <p:font typeface="Inconsolata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C23670-8D0A-4CFE-AFDE-1D7215C8E921}">
  <a:tblStyle styleId="{50C23670-8D0A-4CFE-AFDE-1D7215C8E92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75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14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2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05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3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32E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761400" y="1539875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845352" y="1685552"/>
            <a:ext cx="1559611" cy="155961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736350" y="1301392"/>
            <a:ext cx="1159800" cy="1003499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-10799123">
            <a:off x="-359855" y="1954147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899880">
            <a:off x="1365793" y="1978994"/>
            <a:ext cx="1829315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29199" y="3014524"/>
            <a:ext cx="1226592" cy="1226592"/>
          </a:xfrm>
          <a:custGeom>
            <a:avLst/>
            <a:gdLst/>
            <a:ahLst/>
            <a:cxnLst/>
            <a:rect l="0" t="0" r="0" b="0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96172" y="1378559"/>
            <a:ext cx="1424721" cy="142472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878524" y="199182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378898" y="2701498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0" t="0" r="0" b="0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372">
            <a:off x="7518649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57" name="Shape 57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69127" y="1519600"/>
            <a:ext cx="3226199" cy="300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333488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5868446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63" name="Shape 163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213" name="Shape 21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E7CC3"/>
              </a:buClr>
              <a:buSzPct val="100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891759" y="194249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AHED</a:t>
            </a:r>
            <a:br>
              <a:rPr lang="en" dirty="0"/>
            </a:br>
            <a:r>
              <a:rPr lang="en-ZA" sz="1200" dirty="0"/>
              <a:t>Automatic Human Emotion Detection</a:t>
            </a:r>
            <a:endParaRPr lang="en" sz="1200" dirty="0"/>
          </a:p>
        </p:txBody>
      </p:sp>
      <p:sp>
        <p:nvSpPr>
          <p:cNvPr id="4" name="Shape 582"/>
          <p:cNvSpPr/>
          <p:nvPr/>
        </p:nvSpPr>
        <p:spPr>
          <a:xfrm>
            <a:off x="3867957" y="3217204"/>
            <a:ext cx="643885" cy="656038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83"/>
          <p:cNvSpPr/>
          <p:nvPr/>
        </p:nvSpPr>
        <p:spPr>
          <a:xfrm>
            <a:off x="4585259" y="3217204"/>
            <a:ext cx="637104" cy="63290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Requirements Analysis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4572000" y="1341525"/>
            <a:ext cx="0" cy="380190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oval" w="lg" len="lg"/>
            <a:tailEnd type="none" w="lg" len="lg"/>
          </a:ln>
        </p:spPr>
      </p:cxnSp>
      <p:sp>
        <p:nvSpPr>
          <p:cNvPr id="387" name="Shape 387"/>
          <p:cNvSpPr/>
          <p:nvPr/>
        </p:nvSpPr>
        <p:spPr>
          <a:xfrm>
            <a:off x="4866784" y="2697485"/>
            <a:ext cx="2003100" cy="631800"/>
          </a:xfrm>
          <a:prstGeom prst="wedgeRectCallout">
            <a:avLst>
              <a:gd name="adj1" fmla="val -57039"/>
              <a:gd name="adj2" fmla="val -33812"/>
            </a:avLst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>
                <a:solidFill>
                  <a:srgbClr val="FF00FF"/>
                </a:solidFill>
                <a:latin typeface="Inconsolata"/>
                <a:sym typeface="Inconsolata"/>
              </a:rPr>
              <a:t>2.</a:t>
            </a:r>
            <a:r>
              <a:rPr lang="en" dirty="0">
                <a:solidFill>
                  <a:srgbClr val="FFFFFF"/>
                </a:solidFill>
                <a:latin typeface="Inconsolata"/>
                <a:sym typeface="Inconsolata"/>
              </a:rPr>
              <a:t>Detect a face in a single frame</a:t>
            </a:r>
            <a:endParaRPr lang="en"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4562946" y="2685452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4514817" y="3492136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4572000" y="4343423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4866784" y="4343423"/>
            <a:ext cx="2003100" cy="631800"/>
          </a:xfrm>
          <a:prstGeom prst="wedgeRectCallout">
            <a:avLst>
              <a:gd name="adj1" fmla="val -57039"/>
              <a:gd name="adj2" fmla="val -33812"/>
            </a:avLst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FF"/>
                </a:solidFill>
                <a:latin typeface="Inconsolata"/>
                <a:ea typeface="Inconsolata"/>
                <a:cs typeface="Inconsolata"/>
                <a:sym typeface="Inconsolata"/>
              </a:rPr>
              <a:t>4.</a:t>
            </a:r>
            <a:r>
              <a:rPr lang="en-ZA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Calculate the average emotion for the camera input</a:t>
            </a:r>
            <a:endParaRPr lang="en"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2216935" y="3492136"/>
            <a:ext cx="2003099" cy="631800"/>
          </a:xfrm>
          <a:prstGeom prst="wedgeRectCallout">
            <a:avLst>
              <a:gd name="adj1" fmla="val 57316"/>
              <a:gd name="adj2" fmla="val -34271"/>
            </a:avLst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>
                <a:solidFill>
                  <a:srgbClr val="FF00FF"/>
                </a:solidFill>
                <a:latin typeface="Inconsolata"/>
                <a:ea typeface="Inconsolata"/>
                <a:cs typeface="Inconsolata"/>
                <a:sym typeface="Inconsolata"/>
              </a:rPr>
              <a:t>3.</a:t>
            </a:r>
            <a:r>
              <a:rPr lang="en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Classi</a:t>
            </a:r>
            <a:r>
              <a:rPr lang="en-ZA" dirty="0" err="1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fy</a:t>
            </a:r>
            <a:r>
              <a:rPr lang="en-ZA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 the emotion &amp; display the result</a:t>
            </a:r>
            <a:endParaRPr lang="en"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" name="Shape 388"/>
          <p:cNvSpPr/>
          <p:nvPr/>
        </p:nvSpPr>
        <p:spPr>
          <a:xfrm>
            <a:off x="4486746" y="1938602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92"/>
          <p:cNvSpPr/>
          <p:nvPr/>
        </p:nvSpPr>
        <p:spPr>
          <a:xfrm>
            <a:off x="2251618" y="1938602"/>
            <a:ext cx="2003099" cy="746850"/>
          </a:xfrm>
          <a:prstGeom prst="wedgeRectCallout">
            <a:avLst>
              <a:gd name="adj1" fmla="val 57316"/>
              <a:gd name="adj2" fmla="val -34271"/>
            </a:avLst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rgbClr val="8E7CC3"/>
              </a:buClr>
              <a:buSzPct val="100000"/>
            </a:pPr>
            <a:r>
              <a:rPr lang="en-ZA" dirty="0">
                <a:solidFill>
                  <a:srgbClr val="FF00FF"/>
                </a:solidFill>
                <a:latin typeface="Inconsolata"/>
                <a:sym typeface="Inconsolata"/>
              </a:rPr>
              <a:t>1.</a:t>
            </a:r>
            <a:r>
              <a:rPr lang="en-ZA" dirty="0">
                <a:solidFill>
                  <a:srgbClr val="FFFFFF"/>
                </a:solidFill>
                <a:latin typeface="Inconsolata"/>
                <a:sym typeface="Inconsolata"/>
              </a:rPr>
              <a:t>Take input from the camera</a:t>
            </a:r>
            <a:r>
              <a:rPr lang="en" dirty="0">
                <a:solidFill>
                  <a:srgbClr val="FFFFFF"/>
                </a:solidFill>
                <a:latin typeface="Inconsolata"/>
                <a:sym typeface="Inconsolata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5632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Tools </a:t>
            </a:r>
            <a:r>
              <a:rPr lang="en-ZA" dirty="0"/>
              <a:t>To Be Used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84" y="1404560"/>
            <a:ext cx="1771778" cy="177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35" y="1771529"/>
            <a:ext cx="2127196" cy="261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6" y="1560972"/>
            <a:ext cx="4185825" cy="17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ZA" dirty="0"/>
              <a:t>Project Plan</a:t>
            </a:r>
            <a:endParaRPr lang="en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511188" y="1424225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Term1: </a:t>
            </a:r>
            <a:r>
              <a:rPr lang="en-ZA" b="1" dirty="0"/>
              <a:t>Research</a:t>
            </a:r>
          </a:p>
          <a:p>
            <a:pPr marL="171450" indent="-171450"/>
            <a:r>
              <a:rPr lang="en" sz="1200" dirty="0"/>
              <a:t>Learn</a:t>
            </a:r>
            <a:r>
              <a:rPr lang="en-ZA" sz="1200" dirty="0"/>
              <a:t>t</a:t>
            </a:r>
            <a:r>
              <a:rPr lang="en" sz="1200" dirty="0"/>
              <a:t> </a:t>
            </a:r>
            <a:r>
              <a:rPr lang="en-ZA" sz="1200" dirty="0"/>
              <a:t>how to use</a:t>
            </a:r>
            <a:r>
              <a:rPr lang="en" sz="1200" dirty="0"/>
              <a:t> OpenCV</a:t>
            </a:r>
          </a:p>
          <a:p>
            <a:pPr marL="171450" indent="-171450"/>
            <a:r>
              <a:rPr lang="en" sz="1200" dirty="0"/>
              <a:t>Learn</a:t>
            </a:r>
            <a:r>
              <a:rPr lang="en-ZA" sz="1200" dirty="0"/>
              <a:t>t</a:t>
            </a:r>
            <a:r>
              <a:rPr lang="en" sz="1200" dirty="0"/>
              <a:t> image processing techniques</a:t>
            </a:r>
          </a:p>
          <a:p>
            <a:pPr marL="171450" indent="-171450"/>
            <a:r>
              <a:rPr lang="en" sz="1200" dirty="0"/>
              <a:t>Read &amp; </a:t>
            </a:r>
            <a:r>
              <a:rPr lang="en-ZA" sz="1200" dirty="0"/>
              <a:t>d</a:t>
            </a:r>
            <a:r>
              <a:rPr lang="en" sz="1200" dirty="0"/>
              <a:t>ocument</a:t>
            </a:r>
            <a:r>
              <a:rPr lang="en-ZA" sz="1200" dirty="0" err="1"/>
              <a:t>ed</a:t>
            </a:r>
            <a:r>
              <a:rPr lang="en" sz="1200" dirty="0"/>
              <a:t> related resea</a:t>
            </a:r>
            <a:r>
              <a:rPr lang="en-ZA" sz="1200" dirty="0"/>
              <a:t>r</a:t>
            </a:r>
            <a:r>
              <a:rPr lang="en" sz="1200" dirty="0"/>
              <a:t>ch</a:t>
            </a:r>
          </a:p>
          <a:p>
            <a:pPr marL="171450" indent="-171450"/>
            <a:endParaRPr lang="en" sz="1200" dirty="0"/>
          </a:p>
        </p:txBody>
      </p:sp>
      <p:sp>
        <p:nvSpPr>
          <p:cNvPr id="399" name="Shape 399"/>
          <p:cNvSpPr txBox="1">
            <a:spLocks noGrp="1"/>
          </p:cNvSpPr>
          <p:nvPr>
            <p:ph type="body" idx="2"/>
          </p:nvPr>
        </p:nvSpPr>
        <p:spPr>
          <a:xfrm>
            <a:off x="4685850" y="1396142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</a:t>
            </a:r>
            <a:r>
              <a:rPr lang="en-ZA" b="1" dirty="0"/>
              <a:t>rm2: Prototype</a:t>
            </a:r>
            <a:endParaRPr lang="en" b="1" dirty="0"/>
          </a:p>
          <a:p>
            <a:pPr marL="171450" indent="-171450"/>
            <a:r>
              <a:rPr lang="en-ZA" sz="1200" dirty="0"/>
              <a:t>Detect the location of the face</a:t>
            </a:r>
          </a:p>
          <a:p>
            <a:pPr marL="171450" indent="-171450"/>
            <a:r>
              <a:rPr lang="en-ZA" sz="1200" dirty="0"/>
              <a:t>Extract features from the face</a:t>
            </a:r>
            <a:endParaRPr lang="en" sz="1200" dirty="0"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619472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Term3: </a:t>
            </a:r>
            <a:r>
              <a:rPr lang="en-ZA" b="1" dirty="0"/>
              <a:t>Implementation</a:t>
            </a:r>
            <a:endParaRPr lang="en" b="1" dirty="0"/>
          </a:p>
          <a:p>
            <a:pPr marL="171450" indent="-171450"/>
            <a:r>
              <a:rPr lang="en" sz="1200" dirty="0"/>
              <a:t>Train a </a:t>
            </a:r>
            <a:r>
              <a:rPr lang="en-ZA" sz="1200" dirty="0"/>
              <a:t>l</a:t>
            </a:r>
            <a:r>
              <a:rPr lang="en" sz="1200" dirty="0"/>
              <a:t>e</a:t>
            </a:r>
            <a:r>
              <a:rPr lang="en-ZA" sz="1200" dirty="0" err="1"/>
              <a:t>arning</a:t>
            </a:r>
            <a:r>
              <a:rPr lang="en-ZA" sz="1200" dirty="0"/>
              <a:t> algorithm</a:t>
            </a:r>
          </a:p>
          <a:p>
            <a:pPr marL="171450" indent="-171450"/>
            <a:r>
              <a:rPr lang="en-ZA" sz="1200" dirty="0"/>
              <a:t>Predict emotions</a:t>
            </a:r>
            <a:endParaRPr lang="en" sz="1200" dirty="0"/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4685850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Term4: </a:t>
            </a:r>
            <a:r>
              <a:rPr lang="en-ZA" b="1" dirty="0"/>
              <a:t>Test &amp; Evaluate</a:t>
            </a:r>
          </a:p>
          <a:p>
            <a:pPr marL="171450" indent="-171450"/>
            <a:r>
              <a:rPr lang="en" sz="1200" dirty="0"/>
              <a:t>Test the accuracy of the results</a:t>
            </a:r>
          </a:p>
          <a:p>
            <a:pPr marL="171450" indent="-171450"/>
            <a:r>
              <a:rPr lang="en" sz="1200" dirty="0"/>
              <a:t>Document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</a:t>
            </a:r>
            <a:r>
              <a:rPr lang="en-ZA" dirty="0" err="1"/>
              <a:t>ences</a:t>
            </a:r>
            <a:endParaRPr lang="en" dirty="0"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49704" y="1476906"/>
            <a:ext cx="8037095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ZA" sz="1400" dirty="0">
                <a:latin typeface="CMR12"/>
              </a:rPr>
              <a:t>P. Viola and M. J. Jones. Robust real-time face detection. </a:t>
            </a:r>
            <a:r>
              <a:rPr lang="en-ZA" sz="1400" dirty="0">
                <a:latin typeface="CMTI12"/>
              </a:rPr>
              <a:t>International Journal of Computer Vision</a:t>
            </a:r>
            <a:r>
              <a:rPr lang="en-ZA" sz="1400" dirty="0">
                <a:latin typeface="CMR12"/>
              </a:rPr>
              <a:t>, 2(57):137{154, 2004.</a:t>
            </a:r>
          </a:p>
          <a:p>
            <a:pPr algn="ctr"/>
            <a:r>
              <a:rPr lang="en-ZA" sz="1400" dirty="0">
                <a:latin typeface="CMR12"/>
              </a:rPr>
              <a:t>A. Bosch, A. Zisserman, and X. Munoz. Representing shape with a spatial pyramid kernel. </a:t>
            </a:r>
            <a:r>
              <a:rPr lang="en-ZA" sz="1400" dirty="0">
                <a:latin typeface="CMTI12"/>
              </a:rPr>
              <a:t>CVIR</a:t>
            </a:r>
            <a:r>
              <a:rPr lang="en-ZA" sz="1400" dirty="0">
                <a:latin typeface="CMR12"/>
              </a:rPr>
              <a:t>, pages 401{408, July 2007.</a:t>
            </a:r>
          </a:p>
          <a:p>
            <a:pPr algn="ctr"/>
            <a:r>
              <a:rPr lang="en-ZA" sz="1400" dirty="0">
                <a:latin typeface="CMR12"/>
              </a:rPr>
              <a:t>A. Abraham. </a:t>
            </a:r>
            <a:r>
              <a:rPr lang="en-ZA" sz="1400" dirty="0">
                <a:latin typeface="CMTI12"/>
              </a:rPr>
              <a:t>Handbook of Measuring System Design</a:t>
            </a:r>
            <a:r>
              <a:rPr lang="en-ZA" sz="1400" dirty="0">
                <a:latin typeface="CMR12"/>
              </a:rPr>
              <a:t>. John Wiley &amp; Sons, Ltd., OK, USA, 2005.</a:t>
            </a:r>
          </a:p>
          <a:p>
            <a:pPr algn="ctr"/>
            <a:r>
              <a:rPr lang="en-ZA" sz="1400" dirty="0">
                <a:latin typeface="CMR12"/>
              </a:rPr>
              <a:t>R. Goyal and T. Mittal. Facial expression recognition using artificial neural network. </a:t>
            </a:r>
            <a:r>
              <a:rPr lang="en-ZA" sz="1400" dirty="0">
                <a:latin typeface="CMTI12"/>
              </a:rPr>
              <a:t>HCTL Open Int. J. of Technology Innovations and Research</a:t>
            </a:r>
            <a:r>
              <a:rPr lang="en-ZA" sz="1400" dirty="0">
                <a:latin typeface="CMR12"/>
              </a:rPr>
              <a:t>, 10: 1-10, July 2014.</a:t>
            </a:r>
          </a:p>
          <a:p>
            <a:pPr algn="ctr"/>
            <a:r>
              <a:rPr lang="en-ZA" sz="1400" dirty="0">
                <a:latin typeface="CMR12"/>
              </a:rPr>
              <a:t>Ch. </a:t>
            </a:r>
            <a:r>
              <a:rPr lang="en-ZA" sz="1400" dirty="0" err="1">
                <a:latin typeface="CMR12"/>
              </a:rPr>
              <a:t>Satyananda</a:t>
            </a:r>
            <a:r>
              <a:rPr lang="en-ZA" sz="1400" dirty="0">
                <a:latin typeface="CMR12"/>
              </a:rPr>
              <a:t> Reddy and T. Srinivas. Improving the classification accuracy of emotion recognition using facial expressions. </a:t>
            </a:r>
            <a:r>
              <a:rPr lang="en-ZA" sz="1400" dirty="0">
                <a:latin typeface="CMTI12"/>
              </a:rPr>
              <a:t>International Journal of Applied Engineering Research</a:t>
            </a:r>
            <a:r>
              <a:rPr lang="en-ZA" sz="1400" dirty="0">
                <a:latin typeface="CMR12"/>
              </a:rPr>
              <a:t>, 11(1):650{655, 2016.</a:t>
            </a:r>
          </a:p>
          <a:p>
            <a:pPr algn="ctr"/>
            <a:r>
              <a:rPr lang="en-ZA" sz="1400" dirty="0">
                <a:latin typeface="CMR12"/>
              </a:rPr>
              <a:t>H. </a:t>
            </a:r>
            <a:r>
              <a:rPr lang="en-ZA" sz="1400" dirty="0" err="1">
                <a:latin typeface="CMR12"/>
              </a:rPr>
              <a:t>Boubenna</a:t>
            </a:r>
            <a:r>
              <a:rPr lang="en-ZA" sz="1400" dirty="0">
                <a:latin typeface="CMR12"/>
              </a:rPr>
              <a:t> and D. Lee. Feature selection for facial emotion recognition based on genetic algorithm. </a:t>
            </a:r>
            <a:r>
              <a:rPr lang="en-ZA" sz="1400" dirty="0">
                <a:latin typeface="CMTI12"/>
              </a:rPr>
              <a:t>12th International Conference on Natural Computation, Fuzzy Systems and Knowledge Discovery</a:t>
            </a:r>
            <a:r>
              <a:rPr lang="en-ZA" sz="1400" dirty="0">
                <a:latin typeface="CMR12"/>
              </a:rPr>
              <a:t>, 12:511{517, August 2016.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33950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ctrTitle" idx="4294967295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6D9EEB"/>
                </a:solidFill>
              </a:rPr>
              <a:t>Thanks!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FF9900"/>
                </a:solidFill>
              </a:rPr>
              <a:t>Any questions?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sp>
        <p:nvSpPr>
          <p:cNvPr id="444" name="Shape 444"/>
          <p:cNvSpPr txBox="1"/>
          <p:nvPr/>
        </p:nvSpPr>
        <p:spPr>
          <a:xfrm>
            <a:off x="3851700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 idx="4294967295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6D9EEB"/>
                </a:solidFill>
              </a:rPr>
              <a:t>Hello!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FF9900"/>
                </a:solidFill>
              </a:rPr>
              <a:t>I </a:t>
            </a:r>
            <a:r>
              <a:rPr lang="en-ZA" sz="1400" b="1" dirty="0">
                <a:solidFill>
                  <a:srgbClr val="FF9900"/>
                </a:solidFill>
              </a:rPr>
              <a:t>am Retshidisitswe Lehata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Supervisor: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Mehrdad Ghaziasgar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ZA" sz="1400" dirty="0"/>
              <a:t>Co-</a:t>
            </a:r>
            <a:r>
              <a:rPr lang="en" sz="1400" dirty="0"/>
              <a:t>Supervisor: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400" dirty="0"/>
              <a:t>Reg Dodds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0825" y="398727"/>
            <a:ext cx="2002500" cy="1998845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dot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ZA" dirty="0" err="1"/>
              <a:t>Mehrabian</a:t>
            </a:r>
            <a:r>
              <a:rPr lang="en-ZA" dirty="0"/>
              <a:t>, found that </a:t>
            </a:r>
            <a:r>
              <a:rPr lang="en-ZA" b="1" dirty="0"/>
              <a:t>7%</a:t>
            </a:r>
            <a:r>
              <a:rPr lang="en-ZA" dirty="0"/>
              <a:t> of any message is conveyed through words, </a:t>
            </a:r>
            <a:r>
              <a:rPr lang="en-ZA" b="1" dirty="0"/>
              <a:t>38%</a:t>
            </a:r>
            <a:r>
              <a:rPr lang="en-ZA" dirty="0"/>
              <a:t> through certain vocal elements, and </a:t>
            </a:r>
            <a:r>
              <a:rPr lang="en-ZA" b="1" dirty="0"/>
              <a:t>55% </a:t>
            </a:r>
            <a:r>
              <a:rPr lang="en-ZA" dirty="0"/>
              <a:t>through nonverbal elements (facial expressions, gestures, posture, </a:t>
            </a:r>
            <a:r>
              <a:rPr lang="en-ZA" dirty="0" err="1"/>
              <a:t>etc</a:t>
            </a:r>
            <a:r>
              <a:rPr lang="en-ZA" dirty="0"/>
              <a:t>).</a:t>
            </a:r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ZA" dirty="0"/>
              <a:t>Background</a:t>
            </a:r>
          </a:p>
          <a:p>
            <a:pPr marL="457200" lvl="0" indent="-228600"/>
            <a:r>
              <a:rPr lang="en-ZA" dirty="0"/>
              <a:t>Proposed System</a:t>
            </a:r>
          </a:p>
          <a:p>
            <a:pPr marL="457200" lvl="0" indent="-228600"/>
            <a:r>
              <a:rPr lang="en-ZA" dirty="0"/>
              <a:t>User Requirements</a:t>
            </a:r>
          </a:p>
          <a:p>
            <a:pPr marL="457200" lvl="0" indent="-228600"/>
            <a:r>
              <a:rPr lang="en-ZA" dirty="0"/>
              <a:t>Requirements Analysis</a:t>
            </a:r>
          </a:p>
          <a:p>
            <a:pPr marL="457200" lvl="0" indent="-228600"/>
            <a:r>
              <a:rPr lang="en-ZA" dirty="0"/>
              <a:t>Tools To Be Used</a:t>
            </a:r>
          </a:p>
          <a:p>
            <a:pPr marL="457200" lvl="0" indent="-228600"/>
            <a:r>
              <a:rPr lang="en-ZA" dirty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270659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Background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ZA" dirty="0"/>
              <a:t>Customer service is a large revenue stream for some companies</a:t>
            </a:r>
          </a:p>
          <a:p>
            <a:pPr marL="457200" indent="-228600"/>
            <a:r>
              <a:rPr lang="en-ZA" dirty="0"/>
              <a:t>Not all customers readily express their emotions verbally</a:t>
            </a:r>
          </a:p>
          <a:p>
            <a:pPr marL="457200" indent="-228600"/>
            <a:r>
              <a:rPr lang="en-ZA" dirty="0"/>
              <a:t>A dissatisfied customer is more likely to walk away do their business elsewhere than complain</a:t>
            </a:r>
          </a:p>
        </p:txBody>
      </p:sp>
    </p:spTree>
    <p:extLst>
      <p:ext uri="{BB962C8B-B14F-4D97-AF65-F5344CB8AC3E}">
        <p14:creationId xmlns:p14="http://schemas.microsoft.com/office/powerpoint/2010/main" val="298235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Proposed System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/>
            <a:r>
              <a:rPr lang="en-ZA" dirty="0"/>
              <a:t>Automatically recognize human emotions</a:t>
            </a:r>
          </a:p>
          <a:p>
            <a:pPr marL="571500" indent="-342900"/>
            <a:r>
              <a:rPr lang="en-ZA" dirty="0"/>
              <a:t>Using facial expressions</a:t>
            </a:r>
          </a:p>
          <a:p>
            <a:pPr marL="571500" indent="-342900"/>
            <a:r>
              <a:rPr lang="en-ZA" dirty="0"/>
              <a:t>From canned videos</a:t>
            </a:r>
          </a:p>
          <a:p>
            <a:pPr marL="571500" indent="-342900"/>
            <a:r>
              <a:rPr lang="en-ZA" dirty="0"/>
              <a:t>Detecting the dominant emotion</a:t>
            </a:r>
          </a:p>
        </p:txBody>
      </p:sp>
    </p:spTree>
    <p:extLst>
      <p:ext uri="{BB962C8B-B14F-4D97-AF65-F5344CB8AC3E}">
        <p14:creationId xmlns:p14="http://schemas.microsoft.com/office/powerpoint/2010/main" val="324035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User Requirements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49704" y="1476906"/>
            <a:ext cx="8037095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ZA" dirty="0"/>
              <a:t>Gauging</a:t>
            </a:r>
            <a:r>
              <a:rPr lang="en" dirty="0"/>
              <a:t> cus</a:t>
            </a:r>
            <a:r>
              <a:rPr lang="en-ZA" dirty="0"/>
              <a:t>t</a:t>
            </a:r>
            <a:r>
              <a:rPr lang="en" dirty="0"/>
              <a:t>omer satisfaction, </a:t>
            </a:r>
            <a:r>
              <a:rPr lang="en-ZA" dirty="0"/>
              <a:t>using facial expressions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During face-to-f</a:t>
            </a:r>
            <a:r>
              <a:rPr lang="en-ZA" dirty="0"/>
              <a:t>ace, customer-employee interactions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ZA" dirty="0"/>
              <a:t>Real-time feedback of the customers’ current emotion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ZA" dirty="0"/>
              <a:t>Use metrics gathered to improve customer service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ZA" dirty="0"/>
              <a:t>A single camera at each service point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83" y="2078327"/>
            <a:ext cx="1829055" cy="1829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012456" y="1992040"/>
            <a:ext cx="3226200" cy="300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Expected </a:t>
            </a:r>
            <a:r>
              <a:rPr lang="en-ZA" b="1" dirty="0"/>
              <a:t>to</a:t>
            </a:r>
            <a:r>
              <a:rPr lang="en" b="1" dirty="0"/>
              <a:t>…</a:t>
            </a:r>
          </a:p>
          <a:p>
            <a:pPr marL="285750" indent="-285750"/>
            <a:r>
              <a:rPr lang="en" dirty="0"/>
              <a:t>Detect a face in a </a:t>
            </a:r>
            <a:r>
              <a:rPr lang="en-ZA" dirty="0"/>
              <a:t>image</a:t>
            </a:r>
            <a:endParaRPr lang="en" dirty="0"/>
          </a:p>
          <a:p>
            <a:pPr marL="285750" indent="-285750"/>
            <a:r>
              <a:rPr lang="en-ZA" dirty="0"/>
              <a:t>Accurately </a:t>
            </a:r>
            <a:r>
              <a:rPr lang="en" dirty="0"/>
              <a:t>profile the emotion</a:t>
            </a:r>
          </a:p>
          <a:p>
            <a:pPr marL="285750" indent="-285750"/>
            <a:r>
              <a:rPr lang="en-ZA" dirty="0"/>
              <a:t>Provide a dominant emotion for the interaction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User Requirements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2"/>
          </p:nvPr>
        </p:nvSpPr>
        <p:spPr>
          <a:xfrm>
            <a:off x="4631027" y="1992040"/>
            <a:ext cx="3226199" cy="300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Not Expected </a:t>
            </a:r>
            <a:r>
              <a:rPr lang="en-ZA" b="1" dirty="0"/>
              <a:t>to…</a:t>
            </a:r>
            <a:endParaRPr lang="en" b="1" dirty="0"/>
          </a:p>
          <a:p>
            <a:pPr marL="285750" indent="-285750"/>
            <a:r>
              <a:rPr lang="en" dirty="0"/>
              <a:t>Use audio</a:t>
            </a:r>
          </a:p>
          <a:p>
            <a:pPr marL="285750" indent="-285750"/>
            <a:r>
              <a:rPr lang="en" dirty="0"/>
              <a:t>Track multiple customers</a:t>
            </a:r>
          </a:p>
          <a:p>
            <a:pPr marL="285750" indent="-285750"/>
            <a:r>
              <a:rPr lang="en" dirty="0"/>
              <a:t>Accept </a:t>
            </a:r>
            <a:r>
              <a:rPr lang="en-ZA" dirty="0"/>
              <a:t>manual input</a:t>
            </a:r>
          </a:p>
          <a:p>
            <a:pPr>
              <a:buNone/>
            </a:pPr>
            <a:endParaRPr lang="en" dirty="0"/>
          </a:p>
        </p:txBody>
      </p:sp>
      <p:sp>
        <p:nvSpPr>
          <p:cNvPr id="5" name="Shape 316"/>
          <p:cNvSpPr txBox="1">
            <a:spLocks/>
          </p:cNvSpPr>
          <p:nvPr/>
        </p:nvSpPr>
        <p:spPr>
          <a:xfrm>
            <a:off x="1842211" y="1147800"/>
            <a:ext cx="5048100" cy="882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dirty="0"/>
              <a:t>Sof</a:t>
            </a:r>
            <a:r>
              <a:rPr lang="en-ZA" dirty="0" err="1"/>
              <a:t>tware</a:t>
            </a:r>
            <a:r>
              <a:rPr lang="en-ZA" dirty="0"/>
              <a:t> Expectations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458</Words>
  <Application>Microsoft Office PowerPoint</Application>
  <PresentationFormat>On-screen Show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CMR12</vt:lpstr>
      <vt:lpstr>Nixie One</vt:lpstr>
      <vt:lpstr>Inconsolata</vt:lpstr>
      <vt:lpstr>Arial</vt:lpstr>
      <vt:lpstr>CMTI12</vt:lpstr>
      <vt:lpstr>Hecate template</vt:lpstr>
      <vt:lpstr>AHED Automatic Human Emotion Detection</vt:lpstr>
      <vt:lpstr>Hello!</vt:lpstr>
      <vt:lpstr>PowerPoint Presentation</vt:lpstr>
      <vt:lpstr>Overview</vt:lpstr>
      <vt:lpstr>Background</vt:lpstr>
      <vt:lpstr>Proposed System</vt:lpstr>
      <vt:lpstr>User Requirements</vt:lpstr>
      <vt:lpstr>PowerPoint Presentation</vt:lpstr>
      <vt:lpstr>User Requirements</vt:lpstr>
      <vt:lpstr>Requirements Analysis</vt:lpstr>
      <vt:lpstr>Tools To Be Used</vt:lpstr>
      <vt:lpstr>Project Plan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AHED Automatic Human Emotion Detection</dc:title>
  <dc:creator>tsweediez</dc:creator>
  <cp:lastModifiedBy>Retshidisitswe Lehata</cp:lastModifiedBy>
  <cp:revision>25</cp:revision>
  <dcterms:modified xsi:type="dcterms:W3CDTF">2017-04-24T13:02:22Z</dcterms:modified>
</cp:coreProperties>
</file>