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8" r:id="rId3"/>
    <p:sldId id="289" r:id="rId4"/>
    <p:sldId id="290" r:id="rId5"/>
    <p:sldId id="261" r:id="rId6"/>
    <p:sldId id="291" r:id="rId7"/>
    <p:sldId id="292" r:id="rId8"/>
    <p:sldId id="294" r:id="rId9"/>
    <p:sldId id="273" r:id="rId10"/>
    <p:sldId id="287" r:id="rId11"/>
    <p:sldId id="279" r:id="rId12"/>
  </p:sldIdLst>
  <p:sldSz cx="9144000" cy="5143500" type="screen16x9"/>
  <p:notesSz cx="6858000" cy="9144000"/>
  <p:embeddedFontLst>
    <p:embeddedFont>
      <p:font typeface="Inconsolata" panose="020B0604020202020204" charset="0"/>
      <p:regular r:id="rId14"/>
      <p:bold r:id="rId15"/>
    </p:embeddedFont>
    <p:embeddedFont>
      <p:font typeface="Nixie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0C23670-8D0A-4CFE-AFDE-1D7215C8E921}">
  <a:tblStyle styleId="{50C23670-8D0A-4CFE-AFDE-1D7215C8E92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3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87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2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32E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761400" y="1539875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845352" y="1685552"/>
            <a:ext cx="1559611" cy="155961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736350" y="1301392"/>
            <a:ext cx="1159800" cy="1003499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-10799123">
            <a:off x="-359855" y="1954147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899880">
            <a:off x="1365793" y="1978994"/>
            <a:ext cx="1829315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29199" y="3014524"/>
            <a:ext cx="1226592" cy="1226592"/>
          </a:xfrm>
          <a:custGeom>
            <a:avLst/>
            <a:gdLst/>
            <a:ahLst/>
            <a:cxnLst/>
            <a:rect l="0" t="0" r="0" b="0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96172" y="1378559"/>
            <a:ext cx="1424721" cy="142472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878524" y="199182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378898" y="2701498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0" t="0" r="0" b="0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372">
            <a:off x="7518649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333488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5868446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213" name="Shape 21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E7CC3"/>
              </a:buClr>
              <a:buSzPct val="100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891759" y="194249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AHED</a:t>
            </a:r>
            <a:br>
              <a:rPr lang="en" dirty="0"/>
            </a:br>
            <a:r>
              <a:rPr lang="en-ZA" sz="1200" dirty="0"/>
              <a:t>Automatic Human Emotion Detection</a:t>
            </a:r>
            <a:endParaRPr lang="en" sz="1200" dirty="0"/>
          </a:p>
        </p:txBody>
      </p:sp>
      <p:sp>
        <p:nvSpPr>
          <p:cNvPr id="4" name="Shape 582"/>
          <p:cNvSpPr/>
          <p:nvPr/>
        </p:nvSpPr>
        <p:spPr>
          <a:xfrm>
            <a:off x="3867957" y="3217204"/>
            <a:ext cx="643885" cy="656038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83"/>
          <p:cNvSpPr/>
          <p:nvPr/>
        </p:nvSpPr>
        <p:spPr>
          <a:xfrm>
            <a:off x="4585259" y="3217204"/>
            <a:ext cx="637104" cy="63290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</a:t>
            </a:r>
            <a:r>
              <a:rPr lang="en-ZA" dirty="0" err="1"/>
              <a:t>ences</a:t>
            </a:r>
            <a:endParaRPr lang="en" dirty="0"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49704" y="2078886"/>
            <a:ext cx="8037095" cy="14491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ZA" sz="1400" dirty="0">
                <a:latin typeface="CMR12"/>
              </a:rPr>
              <a:t>P. Viola and M. J. Jones. Robust real-time face detection. </a:t>
            </a:r>
            <a:r>
              <a:rPr lang="en-ZA" sz="1400" dirty="0">
                <a:latin typeface="CMTI12"/>
              </a:rPr>
              <a:t>International Journal of Computer Vision</a:t>
            </a:r>
            <a:r>
              <a:rPr lang="en-ZA" sz="1400" dirty="0">
                <a:latin typeface="CMR12"/>
              </a:rPr>
              <a:t>, 2(57):137-154, 2004.</a:t>
            </a:r>
          </a:p>
          <a:p>
            <a:pPr algn="ctr"/>
            <a:r>
              <a:rPr lang="en-ZA" sz="1400" dirty="0"/>
              <a:t>N. </a:t>
            </a:r>
            <a:r>
              <a:rPr lang="en-ZA" sz="1400" dirty="0" err="1"/>
              <a:t>Dalal</a:t>
            </a:r>
            <a:r>
              <a:rPr lang="en-ZA" sz="1400" dirty="0"/>
              <a:t> and B. </a:t>
            </a:r>
            <a:r>
              <a:rPr lang="en-ZA" sz="1400" dirty="0" err="1"/>
              <a:t>Triggs</a:t>
            </a:r>
            <a:r>
              <a:rPr lang="en-ZA" sz="1400" dirty="0"/>
              <a:t>. Histograms of oriented gradients for human detection. Computer Vision and Pattern Recognition, 2005. CVPR 2005. IEEE Computer Society Conference, 1:886-893, 2005.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33950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ctrTitle" idx="4294967295"/>
          </p:nvPr>
        </p:nvSpPr>
        <p:spPr>
          <a:xfrm>
            <a:off x="1512760" y="2122125"/>
            <a:ext cx="5859300" cy="5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rgbClr val="6D9EEB"/>
                </a:solidFill>
              </a:rPr>
              <a:t>Demo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 idx="4294967295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6D9EEB"/>
                </a:solidFill>
              </a:rPr>
              <a:t>Hello!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FF9900"/>
                </a:solidFill>
              </a:rPr>
              <a:t>I </a:t>
            </a:r>
            <a:r>
              <a:rPr lang="en-ZA" sz="1400" b="1" dirty="0">
                <a:solidFill>
                  <a:srgbClr val="FF9900"/>
                </a:solidFill>
              </a:rPr>
              <a:t>am Retshidisitswe Lehata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Supervisor: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Mehrdad Ghaziasgar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ZA" sz="1400" dirty="0"/>
              <a:t>Co-</a:t>
            </a:r>
            <a:r>
              <a:rPr lang="en" sz="1400" dirty="0"/>
              <a:t>Supervisor: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400" dirty="0"/>
              <a:t>Reg Dodds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0825" y="398727"/>
            <a:ext cx="2002500" cy="1998845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dot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ZA" dirty="0"/>
              <a:t>Recap of Proposed System</a:t>
            </a:r>
          </a:p>
          <a:p>
            <a:pPr marL="457200" lvl="0" indent="-228600"/>
            <a:r>
              <a:rPr lang="en-ZA" dirty="0"/>
              <a:t>User Interface</a:t>
            </a:r>
          </a:p>
          <a:p>
            <a:pPr marL="457200" lvl="0" indent="-228600"/>
            <a:r>
              <a:rPr lang="en-ZA" dirty="0"/>
              <a:t>High-Level Design</a:t>
            </a:r>
          </a:p>
          <a:p>
            <a:pPr marL="457200" lvl="0" indent="-228600"/>
            <a:r>
              <a:rPr lang="en-ZA" dirty="0"/>
              <a:t>Low-Level Design</a:t>
            </a:r>
          </a:p>
          <a:p>
            <a:pPr marL="457200" lvl="0" indent="-228600"/>
            <a:r>
              <a:rPr lang="en-ZA" dirty="0"/>
              <a:t>Project Plan</a:t>
            </a:r>
          </a:p>
          <a:p>
            <a:pPr marL="457200" lvl="0" indent="-228600"/>
            <a:r>
              <a:rPr lang="en" dirty="0"/>
              <a:t>Refer</a:t>
            </a:r>
            <a:r>
              <a:rPr lang="en-ZA" dirty="0" err="1"/>
              <a:t>ences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659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ZA" dirty="0"/>
              <a:t>Recap of </a:t>
            </a:r>
            <a:r>
              <a:rPr lang="en" dirty="0"/>
              <a:t>Proposed System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/>
            <a:r>
              <a:rPr lang="en-ZA" dirty="0"/>
              <a:t>Automatically recognize human emotions</a:t>
            </a:r>
          </a:p>
          <a:p>
            <a:pPr marL="571500" indent="-342900"/>
            <a:r>
              <a:rPr lang="en-ZA" dirty="0"/>
              <a:t>Using facial expressions</a:t>
            </a:r>
          </a:p>
          <a:p>
            <a:pPr marL="571500" indent="-342900"/>
            <a:r>
              <a:rPr lang="en-ZA" dirty="0"/>
              <a:t>From canned videos</a:t>
            </a:r>
          </a:p>
          <a:p>
            <a:pPr marL="571500" indent="-342900"/>
            <a:r>
              <a:rPr lang="en-ZA" dirty="0"/>
              <a:t>Detecting the dominant emotion</a:t>
            </a:r>
          </a:p>
        </p:txBody>
      </p:sp>
    </p:spTree>
    <p:extLst>
      <p:ext uri="{BB962C8B-B14F-4D97-AF65-F5344CB8AC3E}">
        <p14:creationId xmlns:p14="http://schemas.microsoft.com/office/powerpoint/2010/main" val="324035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/>
            <a:r>
              <a:rPr lang="en-ZA" dirty="0"/>
              <a:t>User Interface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2CD02-59CE-47DC-9633-EDD14A7E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52" y="1461666"/>
            <a:ext cx="3076575" cy="3086100"/>
          </a:xfrm>
          <a:prstGeom prst="rect">
            <a:avLst/>
          </a:prstGeom>
        </p:spPr>
      </p:pic>
      <p:sp>
        <p:nvSpPr>
          <p:cNvPr id="6" name="Shape 398">
            <a:extLst>
              <a:ext uri="{FF2B5EF4-FFF2-40B4-BE49-F238E27FC236}">
                <a16:creationId xmlns:a16="http://schemas.microsoft.com/office/drawing/2014/main" id="{A5A48736-D81E-40AB-B4D2-B5C1333E56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76800" y="2065020"/>
            <a:ext cx="3390900" cy="14401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ZA" dirty="0"/>
              <a:t>Live video stream</a:t>
            </a:r>
          </a:p>
          <a:p>
            <a:pPr marL="171450" indent="-171450"/>
            <a:r>
              <a:rPr lang="en-ZA" dirty="0"/>
              <a:t>Button to visualize feature extraction for a selected frame</a:t>
            </a:r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/>
            <a:r>
              <a:rPr lang="en-ZA" dirty="0"/>
              <a:t>High-Level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68497-770F-45F5-8A23-708E541B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" t="7556" r="2168" b="32444"/>
          <a:stretch/>
        </p:blipFill>
        <p:spPr>
          <a:xfrm>
            <a:off x="243840" y="1478281"/>
            <a:ext cx="865632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7424-6902-4B61-B31D-F1FBCAB4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Low-Level Design</a:t>
            </a:r>
            <a:br>
              <a:rPr lang="en-ZA" dirty="0"/>
            </a:b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AAA3D-1F13-47BB-88CE-3ABFF132C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" t="6520" r="1834" b="17925"/>
          <a:stretch/>
        </p:blipFill>
        <p:spPr>
          <a:xfrm>
            <a:off x="247650" y="1147800"/>
            <a:ext cx="86487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EEEF0-A6B8-49AB-A485-6FDB917D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950" y="1147800"/>
            <a:ext cx="704850" cy="6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11641-56C6-4F83-8587-27DFDDC39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3" t="144" r="-285" b="7811"/>
          <a:stretch/>
        </p:blipFill>
        <p:spPr>
          <a:xfrm>
            <a:off x="1828800" y="1800713"/>
            <a:ext cx="1012568" cy="8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A80D-DF30-42E8-8948-EF817BD3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Histogram of Oriented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AD9E4-2360-485A-B0D6-C87957E4D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8" r="15789" b="17629"/>
          <a:stretch/>
        </p:blipFill>
        <p:spPr>
          <a:xfrm>
            <a:off x="411481" y="1147800"/>
            <a:ext cx="3512820" cy="3832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3AC81-6B4D-4F23-BC6F-8D2B27BF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676400"/>
            <a:ext cx="3261360" cy="2461260"/>
          </a:xfrm>
          <a:prstGeom prst="rect">
            <a:avLst/>
          </a:prstGeom>
        </p:spPr>
      </p:pic>
      <p:sp>
        <p:nvSpPr>
          <p:cNvPr id="6" name="Shape 398">
            <a:extLst>
              <a:ext uri="{FF2B5EF4-FFF2-40B4-BE49-F238E27FC236}">
                <a16:creationId xmlns:a16="http://schemas.microsoft.com/office/drawing/2014/main" id="{53EEDE50-30D2-455A-AE66-425B34222A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4300" y="4351020"/>
            <a:ext cx="3939539" cy="6296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ZA" sz="1050" dirty="0"/>
              <a:t>N. </a:t>
            </a:r>
            <a:r>
              <a:rPr lang="en-ZA" sz="1050" dirty="0" err="1"/>
              <a:t>Dalal</a:t>
            </a:r>
            <a:r>
              <a:rPr lang="en-ZA" sz="1050" dirty="0"/>
              <a:t> and B. </a:t>
            </a:r>
            <a:r>
              <a:rPr lang="en-ZA" sz="1050" dirty="0" err="1"/>
              <a:t>Triggs</a:t>
            </a:r>
            <a:r>
              <a:rPr lang="en-ZA" sz="1050" dirty="0"/>
              <a:t>. Histograms of oriented gradients for human detection. Computer Vision and Pattern Recognition, 2005. CVPR 2005. IEEE Computer Society Conference, 1:886-893, 2005</a:t>
            </a:r>
            <a:endParaRPr lang="en" sz="1050" dirty="0"/>
          </a:p>
        </p:txBody>
      </p:sp>
    </p:spTree>
    <p:extLst>
      <p:ext uri="{BB962C8B-B14F-4D97-AF65-F5344CB8AC3E}">
        <p14:creationId xmlns:p14="http://schemas.microsoft.com/office/powerpoint/2010/main" val="231718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ZA" dirty="0"/>
              <a:t>Project Plan</a:t>
            </a:r>
            <a:endParaRPr lang="en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511188" y="1424225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Term1: </a:t>
            </a:r>
            <a:r>
              <a:rPr lang="en-ZA" b="1" dirty="0"/>
              <a:t>Research</a:t>
            </a:r>
          </a:p>
          <a:p>
            <a:pPr marL="171450" indent="-171450"/>
            <a:r>
              <a:rPr lang="en" sz="1200" strike="sngStrike" dirty="0"/>
              <a:t>Learn</a:t>
            </a:r>
            <a:r>
              <a:rPr lang="en-ZA" sz="1200" strike="sngStrike" dirty="0"/>
              <a:t>t</a:t>
            </a:r>
            <a:r>
              <a:rPr lang="en" sz="1200" strike="sngStrike" dirty="0"/>
              <a:t> </a:t>
            </a:r>
            <a:r>
              <a:rPr lang="en-ZA" sz="1200" strike="sngStrike" dirty="0"/>
              <a:t>how to use</a:t>
            </a:r>
            <a:r>
              <a:rPr lang="en" sz="1200" strike="sngStrike" dirty="0"/>
              <a:t> OpenCV</a:t>
            </a:r>
          </a:p>
          <a:p>
            <a:pPr marL="171450" indent="-171450"/>
            <a:r>
              <a:rPr lang="en" sz="1200" strike="sngStrike" dirty="0"/>
              <a:t>Learn</a:t>
            </a:r>
            <a:r>
              <a:rPr lang="en-ZA" sz="1200" strike="sngStrike" dirty="0"/>
              <a:t>t</a:t>
            </a:r>
            <a:r>
              <a:rPr lang="en" sz="1200" strike="sngStrike" dirty="0"/>
              <a:t> image processing techniques</a:t>
            </a:r>
          </a:p>
          <a:p>
            <a:pPr marL="171450" indent="-171450"/>
            <a:r>
              <a:rPr lang="en" sz="1200" strike="sngStrike" dirty="0"/>
              <a:t>Read &amp; </a:t>
            </a:r>
            <a:r>
              <a:rPr lang="en-ZA" sz="1200" strike="sngStrike" dirty="0"/>
              <a:t>d</a:t>
            </a:r>
            <a:r>
              <a:rPr lang="en" sz="1200" strike="sngStrike" dirty="0"/>
              <a:t>ocument</a:t>
            </a:r>
            <a:r>
              <a:rPr lang="en-ZA" sz="1200" strike="sngStrike" dirty="0" err="1"/>
              <a:t>ed</a:t>
            </a:r>
            <a:r>
              <a:rPr lang="en" sz="1200" strike="sngStrike" dirty="0"/>
              <a:t> related resea</a:t>
            </a:r>
            <a:r>
              <a:rPr lang="en-ZA" sz="1200" strike="sngStrike" dirty="0"/>
              <a:t>r</a:t>
            </a:r>
            <a:r>
              <a:rPr lang="en" sz="1200" strike="sngStrike" dirty="0"/>
              <a:t>ch</a:t>
            </a:r>
          </a:p>
          <a:p>
            <a:pPr marL="171450" indent="-171450"/>
            <a:endParaRPr lang="en" sz="1200" dirty="0"/>
          </a:p>
        </p:txBody>
      </p:sp>
      <p:sp>
        <p:nvSpPr>
          <p:cNvPr id="399" name="Shape 399"/>
          <p:cNvSpPr txBox="1">
            <a:spLocks noGrp="1"/>
          </p:cNvSpPr>
          <p:nvPr>
            <p:ph type="body" idx="2"/>
          </p:nvPr>
        </p:nvSpPr>
        <p:spPr>
          <a:xfrm>
            <a:off x="4685850" y="1396142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</a:t>
            </a:r>
            <a:r>
              <a:rPr lang="en-ZA" b="1" dirty="0"/>
              <a:t>rm2: Prototype</a:t>
            </a:r>
            <a:endParaRPr lang="en" b="1" dirty="0"/>
          </a:p>
          <a:p>
            <a:pPr marL="171450" indent="-171450"/>
            <a:r>
              <a:rPr lang="en-ZA" sz="1200" strike="sngStrike" dirty="0"/>
              <a:t>Detect the location of the face</a:t>
            </a:r>
          </a:p>
          <a:p>
            <a:pPr marL="171450" indent="-171450"/>
            <a:r>
              <a:rPr lang="en-ZA" sz="1200" strike="sngStrike" dirty="0"/>
              <a:t>Extract features from the face</a:t>
            </a:r>
            <a:endParaRPr lang="en" sz="1200" strike="sngStrike" dirty="0"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619472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Term3: </a:t>
            </a:r>
            <a:r>
              <a:rPr lang="en-ZA" b="1" dirty="0"/>
              <a:t>Implementation</a:t>
            </a:r>
            <a:endParaRPr lang="en" b="1" dirty="0"/>
          </a:p>
          <a:p>
            <a:pPr marL="171450" indent="-171450"/>
            <a:r>
              <a:rPr lang="en" sz="1200" dirty="0"/>
              <a:t>Train a </a:t>
            </a:r>
            <a:r>
              <a:rPr lang="en-ZA" sz="1200" dirty="0"/>
              <a:t>l</a:t>
            </a:r>
            <a:r>
              <a:rPr lang="en" sz="1200" dirty="0"/>
              <a:t>e</a:t>
            </a:r>
            <a:r>
              <a:rPr lang="en-ZA" sz="1200" dirty="0" err="1"/>
              <a:t>arning</a:t>
            </a:r>
            <a:r>
              <a:rPr lang="en-ZA" sz="1200" dirty="0"/>
              <a:t> algorithm</a:t>
            </a:r>
          </a:p>
          <a:p>
            <a:pPr marL="171450" indent="-171450"/>
            <a:r>
              <a:rPr lang="en-ZA" sz="1200" dirty="0"/>
              <a:t>Predict emotions</a:t>
            </a:r>
            <a:endParaRPr lang="en" sz="1200" dirty="0"/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4685850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Term4: </a:t>
            </a:r>
            <a:r>
              <a:rPr lang="en-ZA" b="1" dirty="0"/>
              <a:t>Test &amp; Evaluate</a:t>
            </a:r>
          </a:p>
          <a:p>
            <a:pPr marL="171450" indent="-171450"/>
            <a:r>
              <a:rPr lang="en" sz="1200" dirty="0"/>
              <a:t>Test the accuracy of the results</a:t>
            </a:r>
          </a:p>
          <a:p>
            <a:pPr marL="171450" indent="-171450"/>
            <a:r>
              <a:rPr lang="en" sz="1200" dirty="0"/>
              <a:t>Document results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236</Words>
  <Application>Microsoft Office PowerPoint</Application>
  <PresentationFormat>On-screen Show (16:9)</PresentationFormat>
  <Paragraphs>45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Inconsolata</vt:lpstr>
      <vt:lpstr>CMR12</vt:lpstr>
      <vt:lpstr>Arial</vt:lpstr>
      <vt:lpstr>CMTI12</vt:lpstr>
      <vt:lpstr>Nixie One</vt:lpstr>
      <vt:lpstr>Hecate template</vt:lpstr>
      <vt:lpstr>AHED Automatic Human Emotion Detection</vt:lpstr>
      <vt:lpstr>Hello!</vt:lpstr>
      <vt:lpstr>Overview</vt:lpstr>
      <vt:lpstr>Recap of Proposed System</vt:lpstr>
      <vt:lpstr>User Interface</vt:lpstr>
      <vt:lpstr>High-Level Design</vt:lpstr>
      <vt:lpstr>Low-Level Design </vt:lpstr>
      <vt:lpstr>Histogram of Oriented Gradients</vt:lpstr>
      <vt:lpstr>Project Plan</vt:lpstr>
      <vt:lpstr>References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AHED Automatic Human Emotion Detection</dc:title>
  <dc:creator>tsweediez</dc:creator>
  <cp:lastModifiedBy>Retshidisitswe Lehata</cp:lastModifiedBy>
  <cp:revision>39</cp:revision>
  <dcterms:modified xsi:type="dcterms:W3CDTF">2017-06-20T13:58:21Z</dcterms:modified>
</cp:coreProperties>
</file>