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4v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9" r:id="rId2"/>
    <p:sldId id="257" r:id="rId3"/>
    <p:sldId id="261" r:id="rId4"/>
    <p:sldId id="266" r:id="rId5"/>
    <p:sldId id="290" r:id="rId6"/>
    <p:sldId id="282" r:id="rId7"/>
    <p:sldId id="293" r:id="rId8"/>
    <p:sldId id="292" r:id="rId9"/>
    <p:sldId id="294" r:id="rId10"/>
    <p:sldId id="295" r:id="rId11"/>
    <p:sldId id="287" r:id="rId12"/>
    <p:sldId id="296" r:id="rId13"/>
    <p:sldId id="298" r:id="rId14"/>
    <p:sldId id="300" r:id="rId15"/>
    <p:sldId id="29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105" autoAdjust="0"/>
  </p:normalViewPr>
  <p:slideViewPr>
    <p:cSldViewPr snapToGrid="0" snapToObjects="1">
      <p:cViewPr>
        <p:scale>
          <a:sx n="85" d="100"/>
          <a:sy n="85" d="100"/>
        </p:scale>
        <p:origin x="-150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6B4B3-5A79-6344-99E8-4362895CCD57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64355-DB50-1947-8105-2F0B5D67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4355-DB50-1947-8105-2F0B5D6790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0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00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6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9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8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04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9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22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9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9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EFD89-C748-6F40-9C29-DF54830B6502}" type="datetimeFigureOut">
              <a:rPr lang="en-US" smtClean="0"/>
              <a:t>8/6/18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B3230-37AB-1045-B21B-9F7B19D41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1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.jp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3229079@myuwc.ac.za" TargetMode="External"/><Relationship Id="rId4" Type="http://schemas.openxmlformats.org/officeDocument/2006/relationships/hyperlink" Target="http://www.cs.uwc.ac.za/~zamansure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2.wdp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-business-computer-296115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844" y="0"/>
            <a:ext cx="103542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7750" y="21221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Smoke-Effect-PNG-File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844" y="0"/>
            <a:ext cx="10354235" cy="726090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183297"/>
            <a:ext cx="9143999" cy="4618579"/>
          </a:xfrm>
        </p:spPr>
        <p:txBody>
          <a:bodyPr>
            <a:noAutofit/>
          </a:bodyPr>
          <a:lstStyle/>
          <a:p>
            <a:r>
              <a:rPr lang="en-US" sz="6000" spc="600" dirty="0" smtClean="0">
                <a:solidFill>
                  <a:srgbClr val="000000"/>
                </a:solidFill>
                <a:effectLst>
                  <a:glow rad="558800">
                    <a:schemeClr val="bg2">
                      <a:alpha val="26000"/>
                    </a:schemeClr>
                  </a:glow>
                </a:effectLst>
                <a:latin typeface="Avenir Light"/>
                <a:cs typeface="Avenir Light"/>
              </a:rPr>
              <a:t>HELPING </a:t>
            </a:r>
            <a:br>
              <a:rPr lang="en-US" sz="6000" spc="600" dirty="0" smtClean="0">
                <a:solidFill>
                  <a:srgbClr val="000000"/>
                </a:solidFill>
                <a:effectLst>
                  <a:glow rad="558800">
                    <a:schemeClr val="bg2">
                      <a:alpha val="26000"/>
                    </a:schemeClr>
                  </a:glow>
                </a:effectLst>
                <a:latin typeface="Avenir Light"/>
                <a:cs typeface="Avenir Light"/>
              </a:rPr>
            </a:br>
            <a:r>
              <a:rPr lang="en-US" sz="6000" spc="600" dirty="0" smtClean="0">
                <a:solidFill>
                  <a:srgbClr val="000000"/>
                </a:solidFill>
                <a:effectLst>
                  <a:glow rad="558800">
                    <a:schemeClr val="bg2">
                      <a:alpha val="26000"/>
                    </a:schemeClr>
                  </a:glow>
                </a:effectLst>
                <a:latin typeface="Avenir Light"/>
                <a:cs typeface="Avenir Light"/>
              </a:rPr>
              <a:t>DISADVANTAGED YOUTH FIND EMPLOYMENT</a:t>
            </a:r>
            <a:br>
              <a:rPr lang="en-US" sz="6000" spc="600" dirty="0" smtClean="0">
                <a:solidFill>
                  <a:srgbClr val="000000"/>
                </a:solidFill>
                <a:effectLst>
                  <a:glow rad="558800">
                    <a:schemeClr val="bg2">
                      <a:alpha val="26000"/>
                    </a:schemeClr>
                  </a:glow>
                </a:effectLst>
                <a:latin typeface="Avenir Light"/>
                <a:cs typeface="Avenir Light"/>
              </a:rPr>
            </a:br>
            <a:r>
              <a:rPr lang="en-US" sz="6000" spc="600" dirty="0" smtClean="0">
                <a:solidFill>
                  <a:srgbClr val="000000"/>
                </a:solidFill>
                <a:effectLst>
                  <a:glow rad="558800">
                    <a:schemeClr val="bg2">
                      <a:alpha val="26000"/>
                    </a:schemeClr>
                  </a:glow>
                </a:effectLst>
                <a:latin typeface="Avenir Light"/>
                <a:cs typeface="Avenir Light"/>
              </a:rPr>
              <a:t>in web development</a:t>
            </a:r>
            <a:endParaRPr lang="en-US" sz="6000" spc="600" dirty="0">
              <a:solidFill>
                <a:srgbClr val="000000"/>
              </a:solidFill>
              <a:effectLst>
                <a:glow rad="558800">
                  <a:schemeClr val="bg2">
                    <a:alpha val="26000"/>
                  </a:schemeClr>
                </a:glow>
              </a:effectLst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388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 Moodle Class_Diagram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8"/>
          <a:stretch/>
        </p:blipFill>
        <p:spPr>
          <a:xfrm>
            <a:off x="2155552" y="315192"/>
            <a:ext cx="6988448" cy="6064690"/>
          </a:xfrm>
          <a:prstGeom prst="rect">
            <a:avLst/>
          </a:prstGeom>
        </p:spPr>
      </p:pic>
      <p:pic>
        <p:nvPicPr>
          <p:cNvPr id="8" name="Picture 7" descr="black-business-computer-296115.jpg"/>
          <p:cNvPicPr>
            <a:picLocks noChangeAspect="1"/>
          </p:cNvPicPr>
          <p:nvPr/>
        </p:nvPicPr>
        <p:blipFill rotWithShape="1">
          <a:blip r:embed="rId4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6" r="32584"/>
          <a:stretch/>
        </p:blipFill>
        <p:spPr>
          <a:xfrm>
            <a:off x="0" y="0"/>
            <a:ext cx="2151530" cy="68833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43844"/>
            <a:ext cx="2151530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PROBLEM</a:t>
            </a: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SOLUTION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USER</a:t>
            </a:r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INTERFACE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STATE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CLASS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TIMELINE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DEMO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Q &amp; A</a:t>
            </a:r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634" y="3692344"/>
            <a:ext cx="1854661" cy="68542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4231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ack-business-computer-296115.jpg"/>
          <p:cNvPicPr>
            <a:picLocks noChangeAspect="1"/>
          </p:cNvPicPr>
          <p:nvPr/>
        </p:nvPicPr>
        <p:blipFill rotWithShape="1">
          <a:blip r:embed="rId3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r="8962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5334" y="15341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808" y="230472"/>
            <a:ext cx="86903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latin typeface="Avenir Light"/>
                <a:cs typeface="Avenir Light"/>
              </a:rPr>
              <a:t>SIMPLIFIED CLASS DIAGRAM</a:t>
            </a:r>
          </a:p>
        </p:txBody>
      </p:sp>
      <p:pic>
        <p:nvPicPr>
          <p:cNvPr id="6" name="Picture 5" descr="Copy of New Moodle Class_Diagrams (1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r="9290" b="66102"/>
          <a:stretch/>
        </p:blipFill>
        <p:spPr>
          <a:xfrm>
            <a:off x="0" y="1534138"/>
            <a:ext cx="9143999" cy="425441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3343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1344"/>
          <a:stretch/>
        </p:blipFill>
        <p:spPr>
          <a:xfrm>
            <a:off x="2151530" y="2649035"/>
            <a:ext cx="6992470" cy="2924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111321-hand-drawn-arrows.png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t="44129" r="63884" b="30219"/>
          <a:stretch/>
        </p:blipFill>
        <p:spPr>
          <a:xfrm rot="16637405" flipH="1">
            <a:off x="3424672" y="2054425"/>
            <a:ext cx="1845712" cy="2228523"/>
          </a:xfrm>
          <a:prstGeom prst="rect">
            <a:avLst/>
          </a:prstGeom>
        </p:spPr>
      </p:pic>
      <p:pic>
        <p:nvPicPr>
          <p:cNvPr id="12" name="Picture 11" descr="black-business-computer-296115.jpg"/>
          <p:cNvPicPr>
            <a:picLocks noChangeAspect="1"/>
          </p:cNvPicPr>
          <p:nvPr/>
        </p:nvPicPr>
        <p:blipFill rotWithShape="1">
          <a:blip r:embed="rId5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6" r="32584"/>
          <a:stretch/>
        </p:blipFill>
        <p:spPr>
          <a:xfrm>
            <a:off x="0" y="0"/>
            <a:ext cx="2151530" cy="68833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43844"/>
            <a:ext cx="2151530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PROBLEM</a:t>
            </a: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SOLUTION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USER</a:t>
            </a:r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INTERFACE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STATE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CLASS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TIMELINE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DEMO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Q &amp; A</a:t>
            </a:r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122" y="4558932"/>
            <a:ext cx="1854661" cy="4911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0" name="Picture 9" descr="Accent-19-PNG.png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59" y="2205858"/>
            <a:ext cx="1413580" cy="14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5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ck-business-computer-296115.jpg"/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6" r="32584"/>
          <a:stretch/>
        </p:blipFill>
        <p:spPr>
          <a:xfrm>
            <a:off x="0" y="0"/>
            <a:ext cx="2151530" cy="68833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43844"/>
            <a:ext cx="2151530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PROBLEM</a:t>
            </a: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SOLUTION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USER</a:t>
            </a:r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INTERFACE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STATE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CLASS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TIMELINE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DEMO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Q &amp; A</a:t>
            </a:r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122" y="5201395"/>
            <a:ext cx="1854661" cy="4911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1531" y="332370"/>
            <a:ext cx="6992470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30000"/>
              </a:lnSpc>
            </a:pPr>
            <a:r>
              <a:rPr lang="en-US" sz="4000" b="1" dirty="0" smtClean="0">
                <a:latin typeface="Avenir Light"/>
                <a:cs typeface="Avenir Light"/>
              </a:rPr>
              <a:t>Scenario 1:</a:t>
            </a:r>
          </a:p>
          <a:p>
            <a:pPr lvl="1">
              <a:lnSpc>
                <a:spcPct val="130000"/>
              </a:lnSpc>
            </a:pPr>
            <a:r>
              <a:rPr lang="en-US" sz="2800" b="1" dirty="0" smtClean="0">
                <a:latin typeface="Avenir Light"/>
                <a:cs typeface="Avenir Light"/>
              </a:rPr>
              <a:t>Intern (Zoë) completes an assignment for specific course</a:t>
            </a:r>
          </a:p>
          <a:p>
            <a:pPr lvl="1">
              <a:lnSpc>
                <a:spcPct val="130000"/>
              </a:lnSpc>
            </a:pPr>
            <a:endParaRPr lang="en-US" sz="4000" b="1" dirty="0">
              <a:latin typeface="Avenir Light"/>
              <a:cs typeface="Avenir Light"/>
            </a:endParaRPr>
          </a:p>
          <a:p>
            <a:pPr lvl="1">
              <a:lnSpc>
                <a:spcPct val="130000"/>
              </a:lnSpc>
            </a:pPr>
            <a:r>
              <a:rPr lang="en-US" sz="4000" b="1" dirty="0" smtClean="0">
                <a:latin typeface="Avenir Light"/>
                <a:cs typeface="Avenir Light"/>
              </a:rPr>
              <a:t>Scenario 2</a:t>
            </a:r>
          </a:p>
          <a:p>
            <a:pPr lvl="1">
              <a:lnSpc>
                <a:spcPct val="130000"/>
              </a:lnSpc>
            </a:pPr>
            <a:r>
              <a:rPr lang="en-US" sz="2800" b="1" dirty="0" smtClean="0">
                <a:latin typeface="Avenir Light"/>
                <a:cs typeface="Avenir Light"/>
              </a:rPr>
              <a:t>Manager views progress of Intern (Zoë)</a:t>
            </a:r>
            <a:endParaRPr lang="en-US" sz="2800" b="1" dirty="0">
              <a:latin typeface="Avenir Light"/>
              <a:cs typeface="Avenir Light"/>
            </a:endParaRPr>
          </a:p>
          <a:p>
            <a:pPr lvl="1">
              <a:lnSpc>
                <a:spcPct val="130000"/>
              </a:lnSpc>
            </a:pPr>
            <a:endParaRPr lang="en-US" sz="4000" b="1" dirty="0" smtClean="0">
              <a:latin typeface="Avenir Light"/>
              <a:cs typeface="Avenir Light"/>
            </a:endParaRPr>
          </a:p>
          <a:p>
            <a:pPr lvl="1">
              <a:lnSpc>
                <a:spcPct val="130000"/>
              </a:lnSpc>
            </a:pPr>
            <a:endParaRPr lang="en-US" sz="4000" b="1" dirty="0" smtClean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997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totyp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32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ck-business-computer-296115.jpg"/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6" r="32584"/>
          <a:stretch/>
        </p:blipFill>
        <p:spPr>
          <a:xfrm>
            <a:off x="0" y="0"/>
            <a:ext cx="2151530" cy="68833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43844"/>
            <a:ext cx="2151530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PROBLEM</a:t>
            </a: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SOLUTION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USER</a:t>
            </a:r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INTERFACE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STATE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CLASS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TIMELINE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DEMO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Q &amp; A</a:t>
            </a:r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122" y="5843858"/>
            <a:ext cx="1854661" cy="49118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1530" y="3330881"/>
            <a:ext cx="6992470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smtClean="0">
                <a:latin typeface="Avenir Light"/>
                <a:cs typeface="Avenir Light"/>
              </a:rPr>
              <a:t>References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n-GB" sz="2400" dirty="0" smtClean="0">
                <a:latin typeface="Avenir Light"/>
                <a:cs typeface="Avenir Light"/>
              </a:rPr>
              <a:t>Bank, W. (2014, 05). South Africa - Labour Force Survey March 2005.</a:t>
            </a:r>
            <a:r>
              <a:rPr lang="en-US" sz="2400" dirty="0" smtClean="0">
                <a:latin typeface="Avenir Light"/>
                <a:cs typeface="Avenir Light"/>
              </a:rPr>
              <a:t> 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n-US" sz="2400" dirty="0" smtClean="0">
                <a:latin typeface="Avenir Light"/>
                <a:cs typeface="Avenir Light"/>
              </a:rPr>
              <a:t>Diagrams </a:t>
            </a:r>
            <a:r>
              <a:rPr lang="mr-IN" sz="2400" dirty="0" smtClean="0">
                <a:latin typeface="Avenir Light"/>
                <a:cs typeface="Avenir Light"/>
              </a:rPr>
              <a:t>–</a:t>
            </a:r>
            <a:r>
              <a:rPr lang="en-US" sz="2400" dirty="0" smtClean="0">
                <a:latin typeface="Avenir Light"/>
                <a:cs typeface="Avenir Light"/>
              </a:rPr>
              <a:t> </a:t>
            </a:r>
            <a:r>
              <a:rPr lang="en-US" sz="2400" dirty="0" err="1" smtClean="0">
                <a:latin typeface="Avenir Light"/>
                <a:cs typeface="Avenir Light"/>
              </a:rPr>
              <a:t>creately.com</a:t>
            </a:r>
            <a:r>
              <a:rPr lang="en-US" sz="2400" dirty="0" smtClean="0">
                <a:latin typeface="Avenir Light"/>
                <a:cs typeface="Avenir Light"/>
              </a:rPr>
              <a:t>/app</a:t>
            </a:r>
          </a:p>
          <a:p>
            <a:pPr marL="514350" indent="-514350">
              <a:buFont typeface="Wingdings" charset="2"/>
              <a:buAutoNum type="arabicPlain"/>
            </a:pPr>
            <a:r>
              <a:rPr lang="en-US" sz="2400" dirty="0" smtClean="0">
                <a:latin typeface="Avenir Light"/>
                <a:cs typeface="Avenir Light"/>
              </a:rPr>
              <a:t>Prototyping </a:t>
            </a:r>
            <a:r>
              <a:rPr lang="mr-IN" sz="2400" dirty="0" smtClean="0">
                <a:latin typeface="Avenir Light"/>
                <a:cs typeface="Avenir Light"/>
              </a:rPr>
              <a:t>–</a:t>
            </a:r>
            <a:r>
              <a:rPr lang="en-US" sz="2400" dirty="0" smtClean="0">
                <a:latin typeface="Avenir Light"/>
                <a:cs typeface="Avenir Light"/>
              </a:rPr>
              <a:t> Photoshop, </a:t>
            </a:r>
            <a:r>
              <a:rPr lang="en-US" sz="2400" dirty="0" err="1" smtClean="0">
                <a:latin typeface="Avenir Light"/>
                <a:cs typeface="Avenir Light"/>
              </a:rPr>
              <a:t>inVision.com</a:t>
            </a:r>
            <a:endParaRPr lang="en-US" sz="2400" dirty="0" smtClean="0">
              <a:latin typeface="Avenir Light"/>
              <a:cs typeface="Avenir Light"/>
            </a:endParaRPr>
          </a:p>
          <a:p>
            <a:pPr marL="514350" indent="-514350">
              <a:buFont typeface="Wingdings" charset="2"/>
              <a:buAutoNum type="arabicPlain"/>
            </a:pPr>
            <a:r>
              <a:rPr lang="en-GB" sz="2400" dirty="0" smtClean="0">
                <a:latin typeface="Avenir Light"/>
                <a:cs typeface="Avenir Light"/>
              </a:rPr>
              <a:t>Statistics South Africa. Pretoria, S. A. (2011). </a:t>
            </a:r>
            <a:r>
              <a:rPr lang="en-GB" sz="2400" i="1" dirty="0" smtClean="0">
                <a:latin typeface="Avenir Light"/>
                <a:cs typeface="Avenir Light"/>
              </a:rPr>
              <a:t>Stats SA</a:t>
            </a:r>
            <a:r>
              <a:rPr lang="en-GB" sz="2400" dirty="0" smtClean="0">
                <a:latin typeface="Avenir Light"/>
                <a:cs typeface="Avenir Light"/>
              </a:rPr>
              <a:t>. From https://</a:t>
            </a:r>
            <a:r>
              <a:rPr lang="en-GB" sz="2400" dirty="0" err="1" smtClean="0">
                <a:latin typeface="Avenir Light"/>
                <a:cs typeface="Avenir Light"/>
              </a:rPr>
              <a:t>web.archive.org</a:t>
            </a:r>
            <a:r>
              <a:rPr lang="en-GB" sz="2400" dirty="0" smtClean="0">
                <a:latin typeface="Avenir Light"/>
                <a:cs typeface="Avenir Light"/>
              </a:rPr>
              <a:t>/web/20151113203528/http://</a:t>
            </a:r>
            <a:r>
              <a:rPr lang="en-GB" sz="2400" dirty="0" err="1" smtClean="0">
                <a:latin typeface="Avenir Light"/>
                <a:cs typeface="Avenir Light"/>
              </a:rPr>
              <a:t>www.statssa.gov.za</a:t>
            </a:r>
            <a:r>
              <a:rPr lang="en-GB" sz="2400" dirty="0" smtClean="0">
                <a:latin typeface="Avenir Light"/>
                <a:cs typeface="Avenir Light"/>
              </a:rPr>
              <a:t>/publications/P03014/P030142011.pdf</a:t>
            </a:r>
            <a:endParaRPr lang="en-US" sz="2400" dirty="0" smtClean="0">
              <a:latin typeface="Avenir Light"/>
              <a:cs typeface="Aveni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1531" y="0"/>
            <a:ext cx="6992470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30000"/>
              </a:lnSpc>
            </a:pPr>
            <a:r>
              <a:rPr lang="en-US" sz="16600" b="1" dirty="0" smtClean="0">
                <a:latin typeface="Avenir Light"/>
                <a:cs typeface="Avenir Light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74006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fi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2" y="1534131"/>
            <a:ext cx="2230460" cy="223046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6" name="Straight Connector 5"/>
          <p:cNvCxnSpPr/>
          <p:nvPr/>
        </p:nvCxnSpPr>
        <p:spPr>
          <a:xfrm>
            <a:off x="3671431" y="666466"/>
            <a:ext cx="62867" cy="5633526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3817" y="4019286"/>
            <a:ext cx="2564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 smtClean="0">
                <a:latin typeface="Avenir Light"/>
                <a:cs typeface="Avenir Light"/>
              </a:rPr>
              <a:t>ZOË AMANSURE</a:t>
            </a:r>
          </a:p>
          <a:p>
            <a:pPr algn="ctr"/>
            <a:endParaRPr lang="en-US" b="1" spc="300" dirty="0">
              <a:latin typeface="Avenir Light"/>
              <a:cs typeface="Avenir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817" y="4464774"/>
            <a:ext cx="281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Light"/>
                <a:cs typeface="Avenir Light"/>
              </a:rPr>
              <a:t>BSc Computer Science</a:t>
            </a:r>
          </a:p>
          <a:p>
            <a:pPr algn="ctr"/>
            <a:r>
              <a:rPr lang="en-US" dirty="0" smtClean="0">
                <a:latin typeface="Avenir Light"/>
                <a:cs typeface="Avenir Light"/>
              </a:rPr>
              <a:t>Honors</a:t>
            </a:r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5472" y="1990603"/>
            <a:ext cx="5208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Supervisor: Prof William Tucker</a:t>
            </a:r>
          </a:p>
          <a:p>
            <a:r>
              <a:rPr lang="en-US" dirty="0" smtClean="0">
                <a:latin typeface="Avenir Light"/>
                <a:cs typeface="Avenir Light"/>
              </a:rPr>
              <a:t>Co- Supervisor: Prof Isabella Venter</a:t>
            </a:r>
          </a:p>
          <a:p>
            <a:endParaRPr lang="en-US" dirty="0">
              <a:latin typeface="Avenir Light"/>
              <a:cs typeface="Avenir Light"/>
            </a:endParaRPr>
          </a:p>
          <a:p>
            <a:endParaRPr lang="en-US" dirty="0" smtClean="0">
              <a:latin typeface="Avenir Light"/>
              <a:cs typeface="Avenir Light"/>
            </a:endParaRPr>
          </a:p>
          <a:p>
            <a:endParaRPr lang="en-US" dirty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Department of Computer Science</a:t>
            </a:r>
          </a:p>
          <a:p>
            <a:r>
              <a:rPr lang="en-US" dirty="0" smtClean="0">
                <a:latin typeface="Avenir Light"/>
                <a:cs typeface="Avenir Light"/>
              </a:rPr>
              <a:t>University of the Western Cape</a:t>
            </a:r>
          </a:p>
          <a:p>
            <a:r>
              <a:rPr lang="en-US" dirty="0" smtClean="0">
                <a:latin typeface="Avenir Light"/>
                <a:cs typeface="Avenir Light"/>
              </a:rPr>
              <a:t>CAMS Building</a:t>
            </a:r>
          </a:p>
          <a:p>
            <a:endParaRPr lang="en-US" dirty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Email: </a:t>
            </a:r>
            <a:r>
              <a:rPr lang="en-US" dirty="0" smtClean="0">
                <a:latin typeface="Avenir Light"/>
                <a:cs typeface="Avenir Light"/>
                <a:hlinkClick r:id="rId3"/>
              </a:rPr>
              <a:t>3229079@myuwc.ac.za</a:t>
            </a:r>
            <a:endParaRPr lang="en-US" dirty="0" smtClean="0">
              <a:latin typeface="Avenir Light"/>
              <a:cs typeface="Avenir Light"/>
            </a:endParaRPr>
          </a:p>
          <a:p>
            <a:r>
              <a:rPr lang="en-US" dirty="0">
                <a:latin typeface="Avenir Light"/>
                <a:cs typeface="Avenir Light"/>
              </a:rPr>
              <a:t>Website: </a:t>
            </a:r>
            <a:r>
              <a:rPr lang="en-US" dirty="0">
                <a:latin typeface="Avenir Light"/>
                <a:cs typeface="Avenir Light"/>
                <a:hlinkClick r:id="rId4"/>
              </a:rPr>
              <a:t>http://www.cs.uwc.ac.za/~zamansure</a:t>
            </a:r>
            <a:r>
              <a:rPr lang="en-US" dirty="0" smtClean="0">
                <a:latin typeface="Avenir Light"/>
                <a:cs typeface="Avenir Light"/>
                <a:hlinkClick r:id="rId4"/>
              </a:rPr>
              <a:t>/</a:t>
            </a:r>
            <a:endParaRPr lang="en-US" dirty="0" smtClean="0">
              <a:latin typeface="Avenir Light"/>
              <a:cs typeface="Avenir Light"/>
            </a:endParaRPr>
          </a:p>
          <a:p>
            <a:endParaRPr lang="en-US" dirty="0" smtClean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814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ck-business-computer-296115.jpg"/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6" r="32584"/>
          <a:stretch/>
        </p:blipFill>
        <p:spPr>
          <a:xfrm>
            <a:off x="0" y="0"/>
            <a:ext cx="2151530" cy="6883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43844"/>
            <a:ext cx="2151530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PROBLEM</a:t>
            </a: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SOLUTION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USER</a:t>
            </a:r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INTERFACE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STATE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CLASS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TIMELINE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DEMO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Q &amp; A</a:t>
            </a:r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634" y="435183"/>
            <a:ext cx="1854661" cy="47411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5334" y="15341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1531" y="344191"/>
            <a:ext cx="6992470" cy="598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30000"/>
              </a:lnSpc>
            </a:pPr>
            <a:endParaRPr lang="en-US" sz="3200" dirty="0" smtClean="0">
              <a:latin typeface="Avenir Light"/>
              <a:cs typeface="Avenir Light"/>
            </a:endParaRPr>
          </a:p>
          <a:p>
            <a:pPr lvl="1">
              <a:lnSpc>
                <a:spcPct val="130000"/>
              </a:lnSpc>
            </a:pPr>
            <a:r>
              <a:rPr lang="en-US" sz="4000" b="1" dirty="0" smtClean="0">
                <a:latin typeface="Avenir Light"/>
                <a:cs typeface="Avenir Light"/>
              </a:rPr>
              <a:t>Disadvantaged youth</a:t>
            </a:r>
            <a:r>
              <a:rPr lang="mr-IN" sz="4000" b="1" dirty="0" smtClean="0">
                <a:latin typeface="Avenir Light"/>
                <a:cs typeface="Avenir Light"/>
              </a:rPr>
              <a:t>…</a:t>
            </a:r>
            <a:endParaRPr lang="en-US" sz="4000" b="1" dirty="0" smtClean="0">
              <a:latin typeface="Avenir Light"/>
              <a:cs typeface="Avenir Light"/>
            </a:endParaRPr>
          </a:p>
          <a:p>
            <a:pPr lvl="1">
              <a:lnSpc>
                <a:spcPct val="130000"/>
              </a:lnSpc>
            </a:pPr>
            <a:endParaRPr lang="en-US" sz="3200" dirty="0" smtClean="0">
              <a:latin typeface="Avenir Light"/>
              <a:cs typeface="Avenir Light"/>
            </a:endParaRPr>
          </a:p>
          <a:p>
            <a:pPr marL="914400" lvl="1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Low level of education</a:t>
            </a:r>
          </a:p>
          <a:p>
            <a:pPr marL="914400" lvl="1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Little to no work experience</a:t>
            </a:r>
            <a:endParaRPr lang="en-US" sz="3200" dirty="0">
              <a:latin typeface="Avenir Light"/>
              <a:cs typeface="Avenir Light"/>
            </a:endParaRPr>
          </a:p>
          <a:p>
            <a:pPr marL="914400" lvl="1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Absence of strong networks</a:t>
            </a:r>
            <a:endParaRPr lang="en-US" sz="3200" dirty="0">
              <a:latin typeface="Avenir Light"/>
              <a:cs typeface="Avenir Light"/>
            </a:endParaRPr>
          </a:p>
          <a:p>
            <a:pPr marL="914400" lvl="1" indent="-4572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Absence of resources</a:t>
            </a:r>
          </a:p>
          <a:p>
            <a:pPr marL="914400" lvl="1" indent="-457200">
              <a:lnSpc>
                <a:spcPct val="130000"/>
              </a:lnSpc>
              <a:buFont typeface="Arial"/>
              <a:buChar char="•"/>
            </a:pPr>
            <a:endParaRPr lang="en-US" sz="3200" dirty="0">
              <a:latin typeface="Avenir Light"/>
              <a:cs typeface="Avenir Light"/>
            </a:endParaRPr>
          </a:p>
          <a:p>
            <a:pPr marL="914400" lvl="1" indent="-457200">
              <a:lnSpc>
                <a:spcPct val="130000"/>
              </a:lnSpc>
              <a:buFont typeface="Arial"/>
              <a:buChar char="•"/>
            </a:pPr>
            <a:endParaRPr lang="en-US" sz="3200" dirty="0" smtClean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150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6278" y="15341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816278" y="238922"/>
            <a:ext cx="1828800" cy="17463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816136" y="238922"/>
            <a:ext cx="1828800" cy="17463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797478" y="238922"/>
            <a:ext cx="1828800" cy="17463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nter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57" y="411683"/>
            <a:ext cx="1302236" cy="1302236"/>
          </a:xfrm>
          <a:prstGeom prst="rect">
            <a:avLst/>
          </a:prstGeom>
        </p:spPr>
      </p:pic>
      <p:pic>
        <p:nvPicPr>
          <p:cNvPr id="4" name="Picture 3" descr="team-1697987_960_7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78" y="389961"/>
            <a:ext cx="1985936" cy="1323957"/>
          </a:xfrm>
          <a:prstGeom prst="rect">
            <a:avLst/>
          </a:prstGeom>
        </p:spPr>
      </p:pic>
      <p:pic>
        <p:nvPicPr>
          <p:cNvPr id="8" name="Picture 7" descr="175532-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44" y="443844"/>
            <a:ext cx="1355564" cy="13555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8281" y="820905"/>
            <a:ext cx="31379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R</a:t>
            </a:r>
            <a:endParaRPr lang="en-US" sz="14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6278" y="1985222"/>
            <a:ext cx="5828658" cy="1477328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lvl="0" algn="ctr"/>
            <a:r>
              <a:rPr lang="en-US" dirty="0">
                <a:latin typeface="Avenir Light"/>
                <a:cs typeface="Avenir Light"/>
              </a:rPr>
              <a:t>Government provides SETA* funding for skills </a:t>
            </a:r>
            <a:r>
              <a:rPr lang="en-US" dirty="0" smtClean="0">
                <a:latin typeface="Avenir Light"/>
                <a:cs typeface="Avenir Light"/>
              </a:rPr>
              <a:t>development</a:t>
            </a:r>
          </a:p>
          <a:p>
            <a:pPr lvl="0" algn="ctr"/>
            <a:endParaRPr lang="en-US" dirty="0" smtClean="0">
              <a:latin typeface="Avenir Light"/>
              <a:cs typeface="Avenir Light"/>
            </a:endParaRPr>
          </a:p>
          <a:p>
            <a:pPr algn="ctr"/>
            <a:r>
              <a:rPr lang="en-US" dirty="0">
                <a:latin typeface="Avenir Light"/>
                <a:cs typeface="Avenir Light"/>
              </a:rPr>
              <a:t>Corporate accepts unskilled youth</a:t>
            </a:r>
            <a:endParaRPr lang="en-US" dirty="0"/>
          </a:p>
          <a:p>
            <a:pPr algn="ctr"/>
            <a:endParaRPr lang="en-US" dirty="0" smtClean="0">
              <a:latin typeface="Avenir Light"/>
              <a:cs typeface="Avenir Light"/>
            </a:endParaRPr>
          </a:p>
          <a:p>
            <a:pPr algn="ctr"/>
            <a:endParaRPr lang="en-US" dirty="0">
              <a:latin typeface="Avenir Light"/>
              <a:cs typeface="Avenir Light"/>
            </a:endParaRPr>
          </a:p>
          <a:p>
            <a:pPr algn="ctr"/>
            <a:endParaRPr lang="en-US" dirty="0" smtClean="0">
              <a:latin typeface="Avenir Light"/>
              <a:cs typeface="Avenir Light"/>
            </a:endParaRPr>
          </a:p>
          <a:p>
            <a:pPr algn="ctr"/>
            <a:r>
              <a:rPr lang="en-US" dirty="0" smtClean="0">
                <a:latin typeface="Avenir Light"/>
                <a:cs typeface="Avenir Light"/>
              </a:rPr>
              <a:t>Unskilled </a:t>
            </a:r>
            <a:r>
              <a:rPr lang="en-US" dirty="0">
                <a:latin typeface="Avenir Light"/>
                <a:cs typeface="Avenir Light"/>
              </a:rPr>
              <a:t>youth are trained</a:t>
            </a:r>
            <a:endParaRPr lang="en-US" dirty="0"/>
          </a:p>
          <a:p>
            <a:pPr lvl="0"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51530" y="3252334"/>
            <a:ext cx="6992470" cy="348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A comprehensive but user-friendly LMS</a:t>
            </a:r>
            <a:r>
              <a:rPr lang="en-US" sz="3200" baseline="30000" dirty="0" smtClean="0">
                <a:latin typeface="Avenir Light"/>
                <a:cs typeface="Avenir Light"/>
              </a:rPr>
              <a:t>[1]</a:t>
            </a:r>
            <a:endParaRPr lang="en-US" sz="3200" dirty="0">
              <a:latin typeface="Avenir Light"/>
              <a:cs typeface="Avenir Light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For corporate companies</a:t>
            </a:r>
            <a:endParaRPr lang="en-US" sz="3200" dirty="0">
              <a:latin typeface="Avenir Light"/>
              <a:cs typeface="Avenir Light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That trains disadvantaged youth</a:t>
            </a:r>
            <a:endParaRPr lang="en-US" dirty="0">
              <a:latin typeface="Avenir Light"/>
              <a:cs typeface="Avenir Light"/>
            </a:endParaRPr>
          </a:p>
          <a:p>
            <a:endParaRPr lang="en-US" dirty="0" smtClean="0">
              <a:latin typeface="Avenir Light"/>
              <a:cs typeface="Avenir Light"/>
            </a:endParaRPr>
          </a:p>
          <a:p>
            <a:r>
              <a:rPr lang="en-US" dirty="0" smtClean="0">
                <a:latin typeface="Avenir Light"/>
                <a:cs typeface="Avenir Light"/>
              </a:rPr>
              <a:t>[1] LMS </a:t>
            </a:r>
            <a:r>
              <a:rPr lang="en-US" dirty="0">
                <a:latin typeface="Avenir Light"/>
                <a:cs typeface="Avenir Light"/>
              </a:rPr>
              <a:t>- Learning Management </a:t>
            </a:r>
            <a:r>
              <a:rPr lang="en-US" dirty="0" smtClean="0">
                <a:latin typeface="Avenir Light"/>
                <a:cs typeface="Avenir Light"/>
              </a:rPr>
              <a:t>System</a:t>
            </a:r>
            <a:endParaRPr lang="en-US" dirty="0">
              <a:latin typeface="Avenir Light"/>
              <a:cs typeface="Avenir Light"/>
            </a:endParaRPr>
          </a:p>
          <a:p>
            <a:pPr lvl="0"/>
            <a:r>
              <a:rPr lang="en-US" dirty="0" smtClean="0">
                <a:latin typeface="Avenir Light"/>
                <a:cs typeface="Avenir Light"/>
              </a:rPr>
              <a:t>*Sector Education &amp; Training Authority</a:t>
            </a:r>
            <a:endParaRPr lang="en-US" dirty="0"/>
          </a:p>
        </p:txBody>
      </p:sp>
      <p:pic>
        <p:nvPicPr>
          <p:cNvPr id="15" name="Picture 14" descr="black-business-computer-296115.jpg"/>
          <p:cNvPicPr>
            <a:picLocks noChangeAspect="1"/>
          </p:cNvPicPr>
          <p:nvPr/>
        </p:nvPicPr>
        <p:blipFill rotWithShape="1">
          <a:blip r:embed="rId6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6" r="32584"/>
          <a:stretch/>
        </p:blipFill>
        <p:spPr>
          <a:xfrm>
            <a:off x="0" y="0"/>
            <a:ext cx="2151530" cy="68833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43844"/>
            <a:ext cx="2151530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PROBLEM</a:t>
            </a: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SOLUTION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USER</a:t>
            </a:r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INTERFACE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STATE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CLASS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TIMELINE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DEMO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Q &amp; A</a:t>
            </a:r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634" y="1032823"/>
            <a:ext cx="1854661" cy="474119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4036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ack-business-computer-296115.jpg"/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6" r="32584"/>
          <a:stretch/>
        </p:blipFill>
        <p:spPr>
          <a:xfrm>
            <a:off x="0" y="0"/>
            <a:ext cx="2151530" cy="68833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43844"/>
            <a:ext cx="2151530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PROBLEM</a:t>
            </a: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SOLUTION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USER</a:t>
            </a:r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INTERFACE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STATE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CLASS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TIMELINE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DEMO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Q &amp; A</a:t>
            </a:r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634" y="1735050"/>
            <a:ext cx="1854661" cy="68542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Picture 2" descr="Us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0" b="66231"/>
          <a:stretch/>
        </p:blipFill>
        <p:spPr>
          <a:xfrm>
            <a:off x="2151530" y="667961"/>
            <a:ext cx="7027039" cy="551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3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5334" y="15341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1.4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7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3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ck-business-computer-296115.jpg"/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6" r="32584"/>
          <a:stretch/>
        </p:blipFill>
        <p:spPr>
          <a:xfrm>
            <a:off x="0" y="0"/>
            <a:ext cx="2151530" cy="68833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43844"/>
            <a:ext cx="2151530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PROBLEM</a:t>
            </a: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SOLUTION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USER</a:t>
            </a:r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INTERFACE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STATE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CLASS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TIMELINE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DEMO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Q &amp; A</a:t>
            </a:r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634" y="1735050"/>
            <a:ext cx="1854661" cy="68542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Picture 2" descr="User (1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4" t="4180" r="3709" b="54943"/>
          <a:stretch/>
        </p:blipFill>
        <p:spPr>
          <a:xfrm>
            <a:off x="3137647" y="104588"/>
            <a:ext cx="4273177" cy="65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7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5334" y="15341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2.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91"/>
          <a:stretch/>
        </p:blipFill>
        <p:spPr>
          <a:xfrm>
            <a:off x="-109898" y="0"/>
            <a:ext cx="9253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3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1" b="38698"/>
          <a:stretch/>
        </p:blipFill>
        <p:spPr bwMode="auto">
          <a:xfrm>
            <a:off x="2151531" y="1752750"/>
            <a:ext cx="6932706" cy="38053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black-business-computer-296115.jpg"/>
          <p:cNvPicPr>
            <a:picLocks noChangeAspect="1"/>
          </p:cNvPicPr>
          <p:nvPr/>
        </p:nvPicPr>
        <p:blipFill rotWithShape="1">
          <a:blip r:embed="rId5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6" r="32584"/>
          <a:stretch/>
        </p:blipFill>
        <p:spPr>
          <a:xfrm>
            <a:off x="0" y="0"/>
            <a:ext cx="2151530" cy="68833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43844"/>
            <a:ext cx="2151530" cy="6232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PROBLEM</a:t>
            </a: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SOLUTION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USER</a:t>
            </a:r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INTERFACE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STATE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CLASS DIAGRAM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>
                <a:solidFill>
                  <a:srgbClr val="000000"/>
                </a:solidFill>
                <a:latin typeface="Avenir Light"/>
                <a:cs typeface="Avenir Light"/>
              </a:rPr>
              <a:t>TIMELINE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DEMO</a:t>
            </a:r>
          </a:p>
          <a:p>
            <a:pPr algn="ctr"/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r>
              <a:rPr lang="en-US" sz="2100" b="1" spc="300" dirty="0" smtClean="0">
                <a:solidFill>
                  <a:srgbClr val="000000"/>
                </a:solidFill>
                <a:latin typeface="Avenir Light"/>
                <a:cs typeface="Avenir Light"/>
              </a:rPr>
              <a:t>Q &amp; A</a:t>
            </a:r>
            <a:endParaRPr lang="en-US" sz="2100" b="1" spc="300" dirty="0">
              <a:solidFill>
                <a:srgbClr val="000000"/>
              </a:solidFill>
              <a:latin typeface="Avenir Light"/>
              <a:cs typeface="Avenir Light"/>
            </a:endParaRPr>
          </a:p>
          <a:p>
            <a:pPr algn="ctr"/>
            <a:endParaRPr lang="en-US" sz="2100" b="1" spc="300" dirty="0" smtClean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634" y="2721156"/>
            <a:ext cx="1854661" cy="68542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0673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2889</TotalTime>
  <Words>343</Words>
  <Application>Microsoft Macintosh PowerPoint</Application>
  <PresentationFormat>On-screen Show (4:3)</PresentationFormat>
  <Paragraphs>196</Paragraphs>
  <Slides>15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HELPING  DISADVANTAGED YOUTH FIND EMPLOYMENT in web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Amansure</dc:creator>
  <cp:lastModifiedBy>Zoe Amansure</cp:lastModifiedBy>
  <cp:revision>71</cp:revision>
  <dcterms:created xsi:type="dcterms:W3CDTF">2018-04-25T14:31:05Z</dcterms:created>
  <dcterms:modified xsi:type="dcterms:W3CDTF">2018-08-06T15:04:51Z</dcterms:modified>
</cp:coreProperties>
</file>